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147480138" r:id="rId2"/>
    <p:sldId id="2147480123" r:id="rId3"/>
    <p:sldId id="332" r:id="rId4"/>
    <p:sldId id="2147480137" r:id="rId5"/>
    <p:sldId id="2147480132" r:id="rId6"/>
    <p:sldId id="2147480135" r:id="rId7"/>
    <p:sldId id="2147480139" r:id="rId8"/>
    <p:sldId id="2147480140" r:id="rId9"/>
    <p:sldId id="2147480130" r:id="rId10"/>
    <p:sldId id="2147480131" r:id="rId11"/>
    <p:sldId id="2147480141" r:id="rId12"/>
    <p:sldId id="2147480143" r:id="rId13"/>
    <p:sldId id="286" r:id="rId14"/>
    <p:sldId id="2147480144" r:id="rId15"/>
    <p:sldId id="33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1" autoAdjust="0"/>
    <p:restoredTop sz="89225" autoAdjust="0"/>
  </p:normalViewPr>
  <p:slideViewPr>
    <p:cSldViewPr snapToGrid="0">
      <p:cViewPr varScale="1">
        <p:scale>
          <a:sx n="99" d="100"/>
          <a:sy n="99" d="100"/>
        </p:scale>
        <p:origin x="1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C3444-8991-4561-9C8C-66A9DEF3FFB4}" type="datetimeFigureOut">
              <a:rPr lang="en-ZA" smtClean="0"/>
              <a:t>2025/01/19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B5E3-F929-490A-BFFA-8EFD244891D8}" type="slidenum">
              <a:rPr lang="en-ZA" smtClean="0"/>
              <a:t>‹#›</a:t>
            </a:fld>
            <a:endParaRPr lang="en-ZA"/>
          </a:p>
        </p:txBody>
      </p:sp>
    </p:spTree>
    <p:extLst>
      <p:ext uri="{BB962C8B-B14F-4D97-AF65-F5344CB8AC3E}">
        <p14:creationId xmlns:p14="http://schemas.microsoft.com/office/powerpoint/2010/main" val="357036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itchhikers.fandom.com/wiki/Lunkwill" TargetMode="External"/><Relationship Id="rId13" Type="http://schemas.openxmlformats.org/officeDocument/2006/relationships/hyperlink" Target="https://hitchhikers.fandom.com/wiki/42" TargetMode="External"/><Relationship Id="rId18" Type="http://schemas.openxmlformats.org/officeDocument/2006/relationships/hyperlink" Target="https://hitchhikers.fandom.com/wiki/Trillian_Astra" TargetMode="External"/><Relationship Id="rId3" Type="http://schemas.openxmlformats.org/officeDocument/2006/relationships/hyperlink" Target="https://hitchhikers.fandom.com/wiki/Mice" TargetMode="External"/><Relationship Id="rId7" Type="http://schemas.openxmlformats.org/officeDocument/2006/relationships/hyperlink" Target="https://hitchhikers.fandom.com/wiki/Magratheans" TargetMode="External"/><Relationship Id="rId12" Type="http://schemas.openxmlformats.org/officeDocument/2006/relationships/hyperlink" Target="https://hitchhikers.fandom.com/wiki/Day_of_the_Answer" TargetMode="External"/><Relationship Id="rId17" Type="http://schemas.openxmlformats.org/officeDocument/2006/relationships/hyperlink" Target="https://hitchhikers.fandom.com/wiki/Ford_Prefect" TargetMode="External"/><Relationship Id="rId2" Type="http://schemas.openxmlformats.org/officeDocument/2006/relationships/slide" Target="../slides/slide5.xml"/><Relationship Id="rId16" Type="http://schemas.openxmlformats.org/officeDocument/2006/relationships/hyperlink" Target="https://hitchhikers.fandom.com/wiki/Zaphod_Beeblebrox" TargetMode="External"/><Relationship Id="rId1" Type="http://schemas.openxmlformats.org/officeDocument/2006/relationships/notesMaster" Target="../notesMasters/notesMaster1.xml"/><Relationship Id="rId6" Type="http://schemas.openxmlformats.org/officeDocument/2006/relationships/hyperlink" Target="https://hitchhikers.fandom.com/wiki/Earth" TargetMode="External"/><Relationship Id="rId11" Type="http://schemas.openxmlformats.org/officeDocument/2006/relationships/hyperlink" Target="https://hitchhikers.fandom.com/wiki/Phouchg" TargetMode="External"/><Relationship Id="rId5" Type="http://schemas.openxmlformats.org/officeDocument/2006/relationships/hyperlink" Target="https://hitchhikers.fandom.com/wiki/Life,_the_Universe_and_Everything" TargetMode="External"/><Relationship Id="rId15" Type="http://schemas.openxmlformats.org/officeDocument/2006/relationships/hyperlink" Target="https://hitchhikers.fandom.com/wiki/Point_of_View_gun" TargetMode="External"/><Relationship Id="rId10" Type="http://schemas.openxmlformats.org/officeDocument/2006/relationships/hyperlink" Target="https://hitchhikers.fandom.com/wiki/Loonquawl" TargetMode="External"/><Relationship Id="rId19" Type="http://schemas.openxmlformats.org/officeDocument/2006/relationships/hyperlink" Target="https://hitchhikers.fandom.com/wiki/Humma_Kavula" TargetMode="External"/><Relationship Id="rId4" Type="http://schemas.openxmlformats.org/officeDocument/2006/relationships/hyperlink" Target="https://hitchhikers.fandom.com/wiki/Ultimate_Question" TargetMode="External"/><Relationship Id="rId9" Type="http://schemas.openxmlformats.org/officeDocument/2006/relationships/hyperlink" Target="https://hitchhikers.fandom.com/wiki/Fook" TargetMode="External"/><Relationship Id="rId14" Type="http://schemas.openxmlformats.org/officeDocument/2006/relationships/hyperlink" Target="https://hitchhikers.fandom.com/wiki/Vogon_Constructor_Fleet"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hitchhikers.fandom.com/wiki/Lunkwill" TargetMode="External"/><Relationship Id="rId13" Type="http://schemas.openxmlformats.org/officeDocument/2006/relationships/hyperlink" Target="https://hitchhikers.fandom.com/wiki/42" TargetMode="External"/><Relationship Id="rId18" Type="http://schemas.openxmlformats.org/officeDocument/2006/relationships/hyperlink" Target="https://hitchhikers.fandom.com/wiki/Trillian_Astra" TargetMode="External"/><Relationship Id="rId3" Type="http://schemas.openxmlformats.org/officeDocument/2006/relationships/hyperlink" Target="https://hitchhikers.fandom.com/wiki/Mice" TargetMode="External"/><Relationship Id="rId7" Type="http://schemas.openxmlformats.org/officeDocument/2006/relationships/hyperlink" Target="https://hitchhikers.fandom.com/wiki/Magratheans" TargetMode="External"/><Relationship Id="rId12" Type="http://schemas.openxmlformats.org/officeDocument/2006/relationships/hyperlink" Target="https://hitchhikers.fandom.com/wiki/Day_of_the_Answer" TargetMode="External"/><Relationship Id="rId17" Type="http://schemas.openxmlformats.org/officeDocument/2006/relationships/hyperlink" Target="https://hitchhikers.fandom.com/wiki/Ford_Prefect" TargetMode="External"/><Relationship Id="rId2" Type="http://schemas.openxmlformats.org/officeDocument/2006/relationships/slide" Target="../slides/slide6.xml"/><Relationship Id="rId16" Type="http://schemas.openxmlformats.org/officeDocument/2006/relationships/hyperlink" Target="https://hitchhikers.fandom.com/wiki/Zaphod_Beeblebrox" TargetMode="External"/><Relationship Id="rId1" Type="http://schemas.openxmlformats.org/officeDocument/2006/relationships/notesMaster" Target="../notesMasters/notesMaster1.xml"/><Relationship Id="rId6" Type="http://schemas.openxmlformats.org/officeDocument/2006/relationships/hyperlink" Target="https://hitchhikers.fandom.com/wiki/Earth" TargetMode="External"/><Relationship Id="rId11" Type="http://schemas.openxmlformats.org/officeDocument/2006/relationships/hyperlink" Target="https://hitchhikers.fandom.com/wiki/Phouchg" TargetMode="External"/><Relationship Id="rId5" Type="http://schemas.openxmlformats.org/officeDocument/2006/relationships/hyperlink" Target="https://hitchhikers.fandom.com/wiki/Life,_the_Universe_and_Everything" TargetMode="External"/><Relationship Id="rId15" Type="http://schemas.openxmlformats.org/officeDocument/2006/relationships/hyperlink" Target="https://hitchhikers.fandom.com/wiki/Point_of_View_gun" TargetMode="External"/><Relationship Id="rId10" Type="http://schemas.openxmlformats.org/officeDocument/2006/relationships/hyperlink" Target="https://hitchhikers.fandom.com/wiki/Loonquawl" TargetMode="External"/><Relationship Id="rId19" Type="http://schemas.openxmlformats.org/officeDocument/2006/relationships/hyperlink" Target="https://hitchhikers.fandom.com/wiki/Humma_Kavula" TargetMode="External"/><Relationship Id="rId4" Type="http://schemas.openxmlformats.org/officeDocument/2006/relationships/hyperlink" Target="https://hitchhikers.fandom.com/wiki/Ultimate_Question" TargetMode="External"/><Relationship Id="rId9" Type="http://schemas.openxmlformats.org/officeDocument/2006/relationships/hyperlink" Target="https://hitchhikers.fandom.com/wiki/Fook" TargetMode="External"/><Relationship Id="rId14" Type="http://schemas.openxmlformats.org/officeDocument/2006/relationships/hyperlink" Target="https://hitchhikers.fandom.com/wiki/Vogon_Constructor_Fle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As a brief introduction, my name is Jacqui Muller. I am the senior Automation Manager at NTT DATA in the MEA region. I am also affiliated the North-West University as a PhD student and a lecturer. I am recognised as a global industry expert of RPA with various well-established industry-leading accolades.</a:t>
            </a:r>
            <a:endParaRPr lang="en-GB" dirty="0"/>
          </a:p>
        </p:txBody>
      </p:sp>
      <p:sp>
        <p:nvSpPr>
          <p:cNvPr id="4" name="Slide Number Placeholder 3"/>
          <p:cNvSpPr>
            <a:spLocks noGrp="1"/>
          </p:cNvSpPr>
          <p:nvPr>
            <p:ph type="sldNum" sz="quarter" idx="5"/>
          </p:nvPr>
        </p:nvSpPr>
        <p:spPr/>
        <p:txBody>
          <a:bodyPr/>
          <a:lstStyle/>
          <a:p>
            <a:fld id="{5B1C8858-B50F-44DC-B55D-07172C693251}" type="slidenum">
              <a:rPr lang="en-GB" smtClean="0"/>
              <a:t>3</a:t>
            </a:fld>
            <a:endParaRPr lang="en-GB"/>
          </a:p>
        </p:txBody>
      </p:sp>
    </p:spTree>
    <p:extLst>
      <p:ext uri="{BB962C8B-B14F-4D97-AF65-F5344CB8AC3E}">
        <p14:creationId xmlns:p14="http://schemas.microsoft.com/office/powerpoint/2010/main" val="170198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84FAE-6FCA-32E9-C748-D4A35758D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1F523-F288-8534-C121-63AD69773289}"/>
              </a:ext>
            </a:extLst>
          </p:cNvPr>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E3065F7-53FC-39FC-9498-4AFA6ABB8F13}"/>
              </a:ext>
            </a:extLst>
          </p:cNvPr>
          <p:cNvSpPr>
            <a:spLocks noGrp="1"/>
          </p:cNvSpPr>
          <p:nvPr>
            <p:ph type="body" idx="1"/>
          </p:nvPr>
        </p:nvSpPr>
        <p:spPr>
          <a:xfrm>
            <a:off x="1828800" y="4951413"/>
            <a:ext cx="14630400" cy="4049712"/>
          </a:xfrm>
          <a:prstGeom prst="rect">
            <a:avLst/>
          </a:prstGeom>
        </p:spPr>
        <p:txBody>
          <a:bodyPr/>
          <a:lstStyle/>
          <a:p>
            <a:endParaRPr lang="en-ZA" dirty="0"/>
          </a:p>
        </p:txBody>
      </p:sp>
    </p:spTree>
    <p:extLst>
      <p:ext uri="{BB962C8B-B14F-4D97-AF65-F5344CB8AC3E}">
        <p14:creationId xmlns:p14="http://schemas.microsoft.com/office/powerpoint/2010/main" val="152336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Aft>
                <a:spcPts val="1800"/>
              </a:spcAft>
            </a:pPr>
            <a:r>
              <a:rPr lang="en-US" b="1" i="0" dirty="0">
                <a:solidFill>
                  <a:srgbClr val="E6E6E6"/>
                </a:solidFill>
                <a:effectLst/>
                <a:latin typeface="rubik"/>
              </a:rPr>
              <a:t>Deep Thought</a:t>
            </a:r>
            <a:r>
              <a:rPr lang="en-US" b="0" i="0" dirty="0">
                <a:solidFill>
                  <a:srgbClr val="E6E6E6"/>
                </a:solidFill>
                <a:effectLst/>
                <a:latin typeface="rubik"/>
              </a:rPr>
              <a:t> was a supercomputer created by </a:t>
            </a:r>
            <a:r>
              <a:rPr lang="en-US" b="0" i="0" dirty="0">
                <a:effectLst/>
                <a:latin typeface="rubik"/>
                <a:hlinkClick r:id="rId3" tooltip="Mice"/>
              </a:rPr>
              <a:t>a race of hyper-intelligent pan-dimensional beings</a:t>
            </a:r>
            <a:r>
              <a:rPr lang="en-US" b="0" i="0" dirty="0">
                <a:solidFill>
                  <a:srgbClr val="E6E6E6"/>
                </a:solidFill>
                <a:effectLst/>
                <a:latin typeface="rubik"/>
              </a:rPr>
              <a:t> that was programmed to calculate the answer to the </a:t>
            </a:r>
            <a:r>
              <a:rPr lang="en-US" b="0" i="0" dirty="0">
                <a:effectLst/>
                <a:latin typeface="rubik"/>
                <a:hlinkClick r:id="rId4" tooltip="Ultimate Question"/>
              </a:rPr>
              <a:t>Ultimate Question</a:t>
            </a:r>
            <a:r>
              <a:rPr lang="en-US" b="0" i="0" dirty="0">
                <a:solidFill>
                  <a:srgbClr val="E6E6E6"/>
                </a:solidFill>
                <a:effectLst/>
                <a:latin typeface="rubik"/>
              </a:rPr>
              <a:t> of </a:t>
            </a:r>
            <a:r>
              <a:rPr lang="en-US" b="0" i="0" dirty="0">
                <a:effectLst/>
                <a:latin typeface="rubik"/>
                <a:hlinkClick r:id="rId5" tooltip="Life, the Universe and Everything"/>
              </a:rPr>
              <a:t>Life, the Universe, and Everything</a:t>
            </a:r>
            <a:r>
              <a:rPr lang="en-US" b="0" i="0" dirty="0">
                <a:solidFill>
                  <a:srgbClr val="E6E6E6"/>
                </a:solidFill>
                <a:effectLst/>
                <a:latin typeface="rubik"/>
              </a:rPr>
              <a:t>. It designed the other supercomputer, </a:t>
            </a:r>
            <a:r>
              <a:rPr lang="en-US" b="0" i="0" dirty="0">
                <a:effectLst/>
                <a:latin typeface="rubik"/>
                <a:hlinkClick r:id="rId6" tooltip="Earth"/>
              </a:rPr>
              <a:t>Earth</a:t>
            </a:r>
            <a:r>
              <a:rPr lang="en-US" b="0" i="0" dirty="0">
                <a:solidFill>
                  <a:srgbClr val="E6E6E6"/>
                </a:solidFill>
                <a:effectLst/>
                <a:latin typeface="rubik"/>
              </a:rPr>
              <a:t>, which was built by the </a:t>
            </a:r>
            <a:r>
              <a:rPr lang="en-US" b="0" i="0" dirty="0" err="1">
                <a:effectLst/>
                <a:latin typeface="rubik"/>
                <a:hlinkClick r:id="rId7" tooltip="Magratheans"/>
              </a:rPr>
              <a:t>Magratheans</a:t>
            </a:r>
            <a:r>
              <a:rPr lang="en-US" b="0" i="0" dirty="0">
                <a:solidFill>
                  <a:srgbClr val="E6E6E6"/>
                </a:solidFill>
                <a:effectLst/>
                <a:latin typeface="rubik"/>
              </a:rPr>
              <a:t>. When it was first switched on, it deduced the Cartesian Principle ("I think, therefore I am") and income tax before being switched off again.</a:t>
            </a:r>
          </a:p>
          <a:p>
            <a:pPr algn="l" fontAlgn="auto">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Two programmers named </a:t>
            </a:r>
            <a:r>
              <a:rPr lang="en-US" b="0" i="0" dirty="0" err="1">
                <a:solidFill>
                  <a:srgbClr val="E6E6E6"/>
                </a:solidFill>
                <a:effectLst/>
                <a:latin typeface="rubik"/>
                <a:hlinkClick r:id="rId8" tooltip="Lunkwill"/>
              </a:rPr>
              <a:t>Lunkwill</a:t>
            </a:r>
            <a:r>
              <a:rPr lang="en-US" b="0" i="0" dirty="0">
                <a:solidFill>
                  <a:srgbClr val="E6E6E6"/>
                </a:solidFill>
                <a:effectLst/>
                <a:latin typeface="rubik"/>
              </a:rPr>
              <a:t> and </a:t>
            </a:r>
            <a:r>
              <a:rPr lang="en-US" b="0" i="0" dirty="0">
                <a:solidFill>
                  <a:srgbClr val="E6E6E6"/>
                </a:solidFill>
                <a:effectLst/>
                <a:latin typeface="rubik"/>
                <a:hlinkClick r:id="rId9" tooltip="Fook"/>
              </a:rPr>
              <a:t>Fook</a:t>
            </a:r>
            <a:r>
              <a:rPr lang="en-US" b="0" i="0" dirty="0">
                <a:solidFill>
                  <a:srgbClr val="E6E6E6"/>
                </a:solidFill>
                <a:effectLst/>
                <a:latin typeface="rubik"/>
              </a:rPr>
              <a:t> were chosen to propose the Ultimate Question to Deep Thought on the day of the Great On-Turning. Before accepting its assignment, Deep Thought advised the programmers that there it would be surpassed in the future by another computer. As to answering the </a:t>
            </a:r>
            <a:r>
              <a:rPr lang="en-US" b="0" i="0" dirty="0" err="1">
                <a:solidFill>
                  <a:srgbClr val="E6E6E6"/>
                </a:solidFill>
                <a:effectLst/>
                <a:latin typeface="rubik"/>
              </a:rPr>
              <a:t>Magratheans</a:t>
            </a:r>
            <a:r>
              <a:rPr lang="en-US" b="0" i="0" dirty="0">
                <a:solidFill>
                  <a:srgbClr val="E6E6E6"/>
                </a:solidFill>
                <a:effectLst/>
                <a:latin typeface="rubik"/>
              </a:rPr>
              <a:t>' question, Deep Thought decided that it would "have to think about it", telling the programmers that it would take the computer 7.5 million years to calculate the answer to their Ultimate Question.</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7.5 million years later, the descendants of </a:t>
            </a:r>
            <a:r>
              <a:rPr lang="en-US" b="0" i="0" dirty="0" err="1">
                <a:solidFill>
                  <a:srgbClr val="E6E6E6"/>
                </a:solidFill>
                <a:effectLst/>
                <a:latin typeface="rubik"/>
              </a:rPr>
              <a:t>Lunkwill</a:t>
            </a:r>
            <a:r>
              <a:rPr lang="en-US" b="0" i="0" dirty="0">
                <a:solidFill>
                  <a:srgbClr val="E6E6E6"/>
                </a:solidFill>
                <a:effectLst/>
                <a:latin typeface="rubik"/>
              </a:rPr>
              <a:t> and Fook — </a:t>
            </a:r>
            <a:r>
              <a:rPr lang="en-US" b="0" i="0" dirty="0" err="1">
                <a:solidFill>
                  <a:srgbClr val="E6E6E6"/>
                </a:solidFill>
                <a:effectLst/>
                <a:latin typeface="rubik"/>
                <a:hlinkClick r:id="rId10" tooltip="Loonquawl"/>
              </a:rPr>
              <a:t>Loonquawl</a:t>
            </a:r>
            <a:r>
              <a:rPr lang="en-US" b="0" i="0" dirty="0">
                <a:solidFill>
                  <a:srgbClr val="E6E6E6"/>
                </a:solidFill>
                <a:effectLst/>
                <a:latin typeface="rubik"/>
              </a:rPr>
              <a:t> and </a:t>
            </a:r>
            <a:r>
              <a:rPr lang="en-US" b="0" i="0" dirty="0" err="1">
                <a:solidFill>
                  <a:srgbClr val="E6E6E6"/>
                </a:solidFill>
                <a:effectLst/>
                <a:latin typeface="rubik"/>
                <a:hlinkClick r:id="rId11" tooltip="Phouchg"/>
              </a:rPr>
              <a:t>Phouchg</a:t>
            </a:r>
            <a:r>
              <a:rPr lang="en-US" b="0" i="0" dirty="0">
                <a:solidFill>
                  <a:srgbClr val="E6E6E6"/>
                </a:solidFill>
                <a:effectLst/>
                <a:latin typeface="rubik"/>
              </a:rPr>
              <a:t> — presided over the </a:t>
            </a:r>
            <a:r>
              <a:rPr lang="en-US" b="0" i="0" dirty="0">
                <a:solidFill>
                  <a:srgbClr val="E6E6E6"/>
                </a:solidFill>
                <a:effectLst/>
                <a:latin typeface="rubik"/>
                <a:hlinkClick r:id="rId12" tooltip="Day of the Answer"/>
              </a:rPr>
              <a:t>Day of the Answer</a:t>
            </a:r>
            <a:r>
              <a:rPr lang="en-US" b="0" i="0" dirty="0">
                <a:solidFill>
                  <a:srgbClr val="E6E6E6"/>
                </a:solidFill>
                <a:effectLst/>
                <a:latin typeface="rubik"/>
              </a:rPr>
              <a:t>, and were chosen to receive the answer to the Ultimate Question. Deep Thought revealed that the Ultimate Answer was </a:t>
            </a:r>
            <a:r>
              <a:rPr lang="en-US" b="0" i="0" dirty="0">
                <a:solidFill>
                  <a:srgbClr val="E6E6E6"/>
                </a:solidFill>
                <a:effectLst/>
                <a:latin typeface="rubik"/>
                <a:hlinkClick r:id="rId13" tooltip="42"/>
              </a:rPr>
              <a:t>42</a:t>
            </a:r>
            <a:r>
              <a:rPr lang="en-US" b="0" i="0" dirty="0">
                <a:solidFill>
                  <a:srgbClr val="E6E6E6"/>
                </a:solidFill>
                <a:effectLst/>
                <a:latin typeface="rubik"/>
              </a:rPr>
              <a:t>. When the </a:t>
            </a:r>
            <a:r>
              <a:rPr lang="en-US" b="0" i="0" dirty="0" err="1">
                <a:solidFill>
                  <a:srgbClr val="E6E6E6"/>
                </a:solidFill>
                <a:effectLst/>
                <a:latin typeface="rubik"/>
              </a:rPr>
              <a:t>Magratheans</a:t>
            </a:r>
            <a:r>
              <a:rPr lang="en-US" b="0" i="0" dirty="0">
                <a:solidFill>
                  <a:srgbClr val="E6E6E6"/>
                </a:solidFill>
                <a:effectLst/>
                <a:latin typeface="rubik"/>
              </a:rPr>
              <a:t> evinced their dismay that 42 was the answer for which they had waited millions of years, Deep Thought chided them for not understanding what the question was. The hapless programmers were further dismayed to hear that Deep Thought was incapable of determining what the question was. Instead, the computer designed its successor, the superior computer it had hinted at millions of years earlier. Deep Thought announced that the new machine would be so large, it would resemble a planet, and be of such complexity that organic life would become part of its operating matrix. The </a:t>
            </a:r>
            <a:r>
              <a:rPr lang="en-US" b="0" i="0" dirty="0" err="1">
                <a:solidFill>
                  <a:srgbClr val="E6E6E6"/>
                </a:solidFill>
                <a:effectLst/>
                <a:latin typeface="rubik"/>
              </a:rPr>
              <a:t>Magratheans</a:t>
            </a:r>
            <a:r>
              <a:rPr lang="en-US" b="0" i="0" dirty="0">
                <a:solidFill>
                  <a:srgbClr val="E6E6E6"/>
                </a:solidFill>
                <a:effectLst/>
                <a:latin typeface="rubik"/>
              </a:rPr>
              <a:t> would evolve into mice and descend to the planet to operate its 10 million-year-long program, and that new machine would be known as the </a:t>
            </a:r>
            <a:r>
              <a:rPr lang="en-US" b="0" i="0" dirty="0">
                <a:solidFill>
                  <a:srgbClr val="E6E6E6"/>
                </a:solidFill>
                <a:effectLst/>
                <a:latin typeface="rubik"/>
                <a:hlinkClick r:id="rId6" tooltip="Earth"/>
              </a:rPr>
              <a:t>Earth</a:t>
            </a:r>
            <a:r>
              <a:rPr lang="en-US" b="0" i="0" dirty="0">
                <a:solidFill>
                  <a:srgbClr val="E6E6E6"/>
                </a:solidFill>
                <a:effectLst/>
                <a:latin typeface="rubik"/>
              </a:rPr>
              <a:t>.</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Nearly 10 million years later, just five minutes before it could reach The Question, a </a:t>
            </a:r>
            <a:r>
              <a:rPr lang="en-US" b="0" i="0" dirty="0" err="1">
                <a:solidFill>
                  <a:srgbClr val="E6E6E6"/>
                </a:solidFill>
                <a:effectLst/>
                <a:latin typeface="rubik"/>
                <a:hlinkClick r:id="rId14" tooltip="Vogon Constructor Fleet"/>
              </a:rPr>
              <a:t>Vogon</a:t>
            </a:r>
            <a:r>
              <a:rPr lang="en-US" b="0" i="0" dirty="0">
                <a:solidFill>
                  <a:srgbClr val="E6E6E6"/>
                </a:solidFill>
                <a:effectLst/>
                <a:latin typeface="rubik"/>
                <a:hlinkClick r:id="rId14" tooltip="Vogon Constructor Fleet"/>
              </a:rPr>
              <a:t> Constructor Fleet</a:t>
            </a:r>
            <a:r>
              <a:rPr lang="en-US" b="0" i="0" dirty="0">
                <a:solidFill>
                  <a:srgbClr val="E6E6E6"/>
                </a:solidFill>
                <a:effectLst/>
                <a:latin typeface="rubik"/>
              </a:rPr>
              <a:t> destroyed Earth to make way for a hyperspace bypass.</a:t>
            </a:r>
          </a:p>
          <a:p>
            <a:pPr algn="l" fontAlgn="auto">
              <a:spcBef>
                <a:spcPts val="1800"/>
              </a:spcBef>
              <a:spcAft>
                <a:spcPts val="1800"/>
              </a:spcAft>
            </a:pPr>
            <a:r>
              <a:rPr lang="en-US" b="0" i="0" dirty="0">
                <a:solidFill>
                  <a:srgbClr val="E6E6E6"/>
                </a:solidFill>
                <a:effectLst/>
                <a:latin typeface="rubik"/>
              </a:rPr>
              <a:t>According to the film, Deep Thought also designed the </a:t>
            </a:r>
            <a:r>
              <a:rPr lang="en-US" b="0" i="0" dirty="0">
                <a:solidFill>
                  <a:srgbClr val="E6E6E6"/>
                </a:solidFill>
                <a:effectLst/>
                <a:latin typeface="rubik"/>
                <a:hlinkClick r:id="rId15" tooltip="Point of View gun"/>
              </a:rPr>
              <a:t>Point of View gun</a:t>
            </a:r>
            <a:r>
              <a:rPr lang="en-US" b="0" i="0" dirty="0">
                <a:solidFill>
                  <a:srgbClr val="E6E6E6"/>
                </a:solidFill>
                <a:effectLst/>
                <a:latin typeface="rubik"/>
              </a:rPr>
              <a:t> as a commission from the Intergalactic Consortium of Angry Housewives. In the film, </a:t>
            </a:r>
            <a:r>
              <a:rPr lang="en-US" b="0" i="0" dirty="0" err="1">
                <a:solidFill>
                  <a:srgbClr val="E6E6E6"/>
                </a:solidFill>
                <a:effectLst/>
                <a:latin typeface="rubik"/>
                <a:hlinkClick r:id="rId16" tooltip="Zaphod Beeblebrox"/>
              </a:rPr>
              <a:t>Zaphod</a:t>
            </a:r>
            <a:r>
              <a:rPr lang="en-US" b="0" i="0" dirty="0">
                <a:solidFill>
                  <a:srgbClr val="E6E6E6"/>
                </a:solidFill>
                <a:effectLst/>
                <a:latin typeface="rubik"/>
                <a:hlinkClick r:id="rId16" tooltip="Zaphod Beeblebrox"/>
              </a:rPr>
              <a:t> </a:t>
            </a:r>
            <a:r>
              <a:rPr lang="en-US" b="0" i="0" dirty="0" err="1">
                <a:solidFill>
                  <a:srgbClr val="E6E6E6"/>
                </a:solidFill>
                <a:effectLst/>
                <a:latin typeface="rubik"/>
                <a:hlinkClick r:id="rId16" tooltip="Zaphod Beeblebrox"/>
              </a:rPr>
              <a:t>Beeblebrox</a:t>
            </a:r>
            <a:r>
              <a:rPr lang="en-US" b="0" i="0" dirty="0">
                <a:solidFill>
                  <a:srgbClr val="E6E6E6"/>
                </a:solidFill>
                <a:effectLst/>
                <a:latin typeface="rubik"/>
              </a:rPr>
              <a:t>, </a:t>
            </a:r>
            <a:r>
              <a:rPr lang="en-US" b="0" i="0" dirty="0">
                <a:solidFill>
                  <a:srgbClr val="E6E6E6"/>
                </a:solidFill>
                <a:effectLst/>
                <a:latin typeface="rubik"/>
                <a:hlinkClick r:id="rId17" tooltip="Ford Prefect"/>
              </a:rPr>
              <a:t>Ford Prefect</a:t>
            </a:r>
            <a:r>
              <a:rPr lang="en-US" b="0" i="0" dirty="0">
                <a:solidFill>
                  <a:srgbClr val="E6E6E6"/>
                </a:solidFill>
                <a:effectLst/>
                <a:latin typeface="rubik"/>
              </a:rPr>
              <a:t> and </a:t>
            </a:r>
            <a:r>
              <a:rPr lang="en-US" b="0" i="0" dirty="0">
                <a:solidFill>
                  <a:srgbClr val="E6E6E6"/>
                </a:solidFill>
                <a:effectLst/>
                <a:latin typeface="rubik"/>
                <a:hlinkClick r:id="rId18" tooltip="Trillian Astra"/>
              </a:rPr>
              <a:t>Trillian</a:t>
            </a:r>
            <a:r>
              <a:rPr lang="en-US" b="0" i="0" dirty="0">
                <a:solidFill>
                  <a:srgbClr val="E6E6E6"/>
                </a:solidFill>
                <a:effectLst/>
                <a:latin typeface="rubik"/>
              </a:rPr>
              <a:t> reach Deep Thought's plane of existence and find that it spent the 10 million years since the Earth's creation "watching </a:t>
            </a:r>
            <a:r>
              <a:rPr lang="en-US" b="0" i="0" dirty="0" err="1">
                <a:solidFill>
                  <a:srgbClr val="E6E6E6"/>
                </a:solidFill>
                <a:effectLst/>
                <a:latin typeface="rubik"/>
              </a:rPr>
              <a:t>telly</a:t>
            </a:r>
            <a:r>
              <a:rPr lang="en-US" b="0" i="0" dirty="0">
                <a:solidFill>
                  <a:srgbClr val="E6E6E6"/>
                </a:solidFill>
                <a:effectLst/>
                <a:latin typeface="rubik"/>
              </a:rPr>
              <a:t>", and is apathetic to Earth's destruction. When prompted, it provides them access to the chamber containing the Point of View gun, which they had been sent to collect as part of a bargain with </a:t>
            </a:r>
            <a:r>
              <a:rPr lang="en-US" b="0" i="0" dirty="0">
                <a:solidFill>
                  <a:srgbClr val="E6E6E6"/>
                </a:solidFill>
                <a:effectLst/>
                <a:latin typeface="rubik"/>
                <a:hlinkClick r:id="rId19" tooltip="Humma Kavula"/>
              </a:rPr>
              <a:t>Humma Kavula</a:t>
            </a:r>
            <a:r>
              <a:rPr lang="en-US" b="0" i="0" dirty="0">
                <a:solidFill>
                  <a:srgbClr val="E6E6E6"/>
                </a:solidFill>
                <a:effectLst/>
                <a:latin typeface="rubik"/>
              </a:rPr>
              <a:t>.</a:t>
            </a:r>
          </a:p>
          <a:p>
            <a:endParaRPr lang="en-ZA" dirty="0"/>
          </a:p>
        </p:txBody>
      </p:sp>
      <p:sp>
        <p:nvSpPr>
          <p:cNvPr id="4" name="Slide Number Placeholder 3"/>
          <p:cNvSpPr>
            <a:spLocks noGrp="1"/>
          </p:cNvSpPr>
          <p:nvPr>
            <p:ph type="sldNum" sz="quarter" idx="5"/>
          </p:nvPr>
        </p:nvSpPr>
        <p:spPr/>
        <p:txBody>
          <a:bodyPr/>
          <a:lstStyle/>
          <a:p>
            <a:fld id="{0F0CB5E3-F929-490A-BFFA-8EFD244891D8}" type="slidenum">
              <a:rPr lang="en-ZA" smtClean="0"/>
              <a:t>5</a:t>
            </a:fld>
            <a:endParaRPr lang="en-ZA"/>
          </a:p>
        </p:txBody>
      </p:sp>
    </p:spTree>
    <p:extLst>
      <p:ext uri="{BB962C8B-B14F-4D97-AF65-F5344CB8AC3E}">
        <p14:creationId xmlns:p14="http://schemas.microsoft.com/office/powerpoint/2010/main" val="167282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EAEDA-0099-A026-0243-4E98F8254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84575-9315-BB2B-55EB-626C053B8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65EC6-D8BF-4F61-3227-D42EDC604560}"/>
              </a:ext>
            </a:extLst>
          </p:cNvPr>
          <p:cNvSpPr>
            <a:spLocks noGrp="1"/>
          </p:cNvSpPr>
          <p:nvPr>
            <p:ph type="body" idx="1"/>
          </p:nvPr>
        </p:nvSpPr>
        <p:spPr/>
        <p:txBody>
          <a:bodyPr/>
          <a:lstStyle/>
          <a:p>
            <a:pPr algn="l" fontAlgn="auto">
              <a:spcAft>
                <a:spcPts val="1800"/>
              </a:spcAft>
            </a:pPr>
            <a:r>
              <a:rPr lang="en-US" b="1" i="0" dirty="0">
                <a:solidFill>
                  <a:srgbClr val="E6E6E6"/>
                </a:solidFill>
                <a:effectLst/>
                <a:latin typeface="rubik"/>
              </a:rPr>
              <a:t>Deep Thought</a:t>
            </a:r>
            <a:r>
              <a:rPr lang="en-US" b="0" i="0" dirty="0">
                <a:solidFill>
                  <a:srgbClr val="E6E6E6"/>
                </a:solidFill>
                <a:effectLst/>
                <a:latin typeface="rubik"/>
              </a:rPr>
              <a:t> was a supercomputer created by </a:t>
            </a:r>
            <a:r>
              <a:rPr lang="en-US" b="0" i="0" dirty="0">
                <a:effectLst/>
                <a:latin typeface="rubik"/>
                <a:hlinkClick r:id="rId3" tooltip="Mice"/>
              </a:rPr>
              <a:t>a race of hyper-intelligent pan-dimensional beings</a:t>
            </a:r>
            <a:r>
              <a:rPr lang="en-US" b="0" i="0" dirty="0">
                <a:solidFill>
                  <a:srgbClr val="E6E6E6"/>
                </a:solidFill>
                <a:effectLst/>
                <a:latin typeface="rubik"/>
              </a:rPr>
              <a:t> that was programmed to calculate the answer to the </a:t>
            </a:r>
            <a:r>
              <a:rPr lang="en-US" b="0" i="0" dirty="0">
                <a:effectLst/>
                <a:latin typeface="rubik"/>
                <a:hlinkClick r:id="rId4" tooltip="Ultimate Question"/>
              </a:rPr>
              <a:t>Ultimate Question</a:t>
            </a:r>
            <a:r>
              <a:rPr lang="en-US" b="0" i="0" dirty="0">
                <a:solidFill>
                  <a:srgbClr val="E6E6E6"/>
                </a:solidFill>
                <a:effectLst/>
                <a:latin typeface="rubik"/>
              </a:rPr>
              <a:t> of </a:t>
            </a:r>
            <a:r>
              <a:rPr lang="en-US" b="0" i="0" dirty="0">
                <a:effectLst/>
                <a:latin typeface="rubik"/>
                <a:hlinkClick r:id="rId5" tooltip="Life, the Universe and Everything"/>
              </a:rPr>
              <a:t>Life, the Universe, and Everything</a:t>
            </a:r>
            <a:r>
              <a:rPr lang="en-US" b="0" i="0" dirty="0">
                <a:solidFill>
                  <a:srgbClr val="E6E6E6"/>
                </a:solidFill>
                <a:effectLst/>
                <a:latin typeface="rubik"/>
              </a:rPr>
              <a:t>. It designed the other supercomputer, </a:t>
            </a:r>
            <a:r>
              <a:rPr lang="en-US" b="0" i="0" dirty="0">
                <a:effectLst/>
                <a:latin typeface="rubik"/>
                <a:hlinkClick r:id="rId6" tooltip="Earth"/>
              </a:rPr>
              <a:t>Earth</a:t>
            </a:r>
            <a:r>
              <a:rPr lang="en-US" b="0" i="0" dirty="0">
                <a:solidFill>
                  <a:srgbClr val="E6E6E6"/>
                </a:solidFill>
                <a:effectLst/>
                <a:latin typeface="rubik"/>
              </a:rPr>
              <a:t>, which was built by the </a:t>
            </a:r>
            <a:r>
              <a:rPr lang="en-US" b="0" i="0" dirty="0" err="1">
                <a:effectLst/>
                <a:latin typeface="rubik"/>
                <a:hlinkClick r:id="rId7" tooltip="Magratheans"/>
              </a:rPr>
              <a:t>Magratheans</a:t>
            </a:r>
            <a:r>
              <a:rPr lang="en-US" b="0" i="0" dirty="0">
                <a:solidFill>
                  <a:srgbClr val="E6E6E6"/>
                </a:solidFill>
                <a:effectLst/>
                <a:latin typeface="rubik"/>
              </a:rPr>
              <a:t>. When it was first switched on, it deduced the Cartesian Principle ("I think, therefore I am") and income tax before being switched off again.</a:t>
            </a:r>
          </a:p>
          <a:p>
            <a:pPr algn="l" fontAlgn="auto">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Two programmers named </a:t>
            </a:r>
            <a:r>
              <a:rPr lang="en-US" b="0" i="0" dirty="0" err="1">
                <a:solidFill>
                  <a:srgbClr val="E6E6E6"/>
                </a:solidFill>
                <a:effectLst/>
                <a:latin typeface="rubik"/>
                <a:hlinkClick r:id="rId8" tooltip="Lunkwill"/>
              </a:rPr>
              <a:t>Lunkwill</a:t>
            </a:r>
            <a:r>
              <a:rPr lang="en-US" b="0" i="0" dirty="0">
                <a:solidFill>
                  <a:srgbClr val="E6E6E6"/>
                </a:solidFill>
                <a:effectLst/>
                <a:latin typeface="rubik"/>
              </a:rPr>
              <a:t> and </a:t>
            </a:r>
            <a:r>
              <a:rPr lang="en-US" b="0" i="0" dirty="0">
                <a:solidFill>
                  <a:srgbClr val="E6E6E6"/>
                </a:solidFill>
                <a:effectLst/>
                <a:latin typeface="rubik"/>
                <a:hlinkClick r:id="rId9" tooltip="Fook"/>
              </a:rPr>
              <a:t>Fook</a:t>
            </a:r>
            <a:r>
              <a:rPr lang="en-US" b="0" i="0" dirty="0">
                <a:solidFill>
                  <a:srgbClr val="E6E6E6"/>
                </a:solidFill>
                <a:effectLst/>
                <a:latin typeface="rubik"/>
              </a:rPr>
              <a:t> were chosen to propose the Ultimate Question to Deep Thought on the day of the Great On-Turning. Before accepting its assignment, Deep Thought advised the programmers that there it would be surpassed in the future by another computer. As to answering the </a:t>
            </a:r>
            <a:r>
              <a:rPr lang="en-US" b="0" i="0" dirty="0" err="1">
                <a:solidFill>
                  <a:srgbClr val="E6E6E6"/>
                </a:solidFill>
                <a:effectLst/>
                <a:latin typeface="rubik"/>
              </a:rPr>
              <a:t>Magratheans</a:t>
            </a:r>
            <a:r>
              <a:rPr lang="en-US" b="0" i="0" dirty="0">
                <a:solidFill>
                  <a:srgbClr val="E6E6E6"/>
                </a:solidFill>
                <a:effectLst/>
                <a:latin typeface="rubik"/>
              </a:rPr>
              <a:t>' question, Deep Thought decided that it would "have to think about it", telling the programmers that it would take the computer 7.5 million years to calculate the answer to their Ultimate Question.</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7.5 million years later, the descendants of </a:t>
            </a:r>
            <a:r>
              <a:rPr lang="en-US" b="0" i="0" dirty="0" err="1">
                <a:solidFill>
                  <a:srgbClr val="E6E6E6"/>
                </a:solidFill>
                <a:effectLst/>
                <a:latin typeface="rubik"/>
              </a:rPr>
              <a:t>Lunkwill</a:t>
            </a:r>
            <a:r>
              <a:rPr lang="en-US" b="0" i="0" dirty="0">
                <a:solidFill>
                  <a:srgbClr val="E6E6E6"/>
                </a:solidFill>
                <a:effectLst/>
                <a:latin typeface="rubik"/>
              </a:rPr>
              <a:t> and Fook — </a:t>
            </a:r>
            <a:r>
              <a:rPr lang="en-US" b="0" i="0" dirty="0" err="1">
                <a:solidFill>
                  <a:srgbClr val="E6E6E6"/>
                </a:solidFill>
                <a:effectLst/>
                <a:latin typeface="rubik"/>
                <a:hlinkClick r:id="rId10" tooltip="Loonquawl"/>
              </a:rPr>
              <a:t>Loonquawl</a:t>
            </a:r>
            <a:r>
              <a:rPr lang="en-US" b="0" i="0" dirty="0">
                <a:solidFill>
                  <a:srgbClr val="E6E6E6"/>
                </a:solidFill>
                <a:effectLst/>
                <a:latin typeface="rubik"/>
              </a:rPr>
              <a:t> and </a:t>
            </a:r>
            <a:r>
              <a:rPr lang="en-US" b="0" i="0" dirty="0" err="1">
                <a:solidFill>
                  <a:srgbClr val="E6E6E6"/>
                </a:solidFill>
                <a:effectLst/>
                <a:latin typeface="rubik"/>
                <a:hlinkClick r:id="rId11" tooltip="Phouchg"/>
              </a:rPr>
              <a:t>Phouchg</a:t>
            </a:r>
            <a:r>
              <a:rPr lang="en-US" b="0" i="0" dirty="0">
                <a:solidFill>
                  <a:srgbClr val="E6E6E6"/>
                </a:solidFill>
                <a:effectLst/>
                <a:latin typeface="rubik"/>
              </a:rPr>
              <a:t> — presided over the </a:t>
            </a:r>
            <a:r>
              <a:rPr lang="en-US" b="0" i="0" dirty="0">
                <a:solidFill>
                  <a:srgbClr val="E6E6E6"/>
                </a:solidFill>
                <a:effectLst/>
                <a:latin typeface="rubik"/>
                <a:hlinkClick r:id="rId12" tooltip="Day of the Answer"/>
              </a:rPr>
              <a:t>Day of the Answer</a:t>
            </a:r>
            <a:r>
              <a:rPr lang="en-US" b="0" i="0" dirty="0">
                <a:solidFill>
                  <a:srgbClr val="E6E6E6"/>
                </a:solidFill>
                <a:effectLst/>
                <a:latin typeface="rubik"/>
              </a:rPr>
              <a:t>, and were chosen to receive the answer to the Ultimate Question. Deep Thought revealed that the Ultimate Answer was </a:t>
            </a:r>
            <a:r>
              <a:rPr lang="en-US" b="0" i="0" dirty="0">
                <a:solidFill>
                  <a:srgbClr val="E6E6E6"/>
                </a:solidFill>
                <a:effectLst/>
                <a:latin typeface="rubik"/>
                <a:hlinkClick r:id="rId13" tooltip="42"/>
              </a:rPr>
              <a:t>42</a:t>
            </a:r>
            <a:r>
              <a:rPr lang="en-US" b="0" i="0" dirty="0">
                <a:solidFill>
                  <a:srgbClr val="E6E6E6"/>
                </a:solidFill>
                <a:effectLst/>
                <a:latin typeface="rubik"/>
              </a:rPr>
              <a:t>. When the </a:t>
            </a:r>
            <a:r>
              <a:rPr lang="en-US" b="0" i="0" dirty="0" err="1">
                <a:solidFill>
                  <a:srgbClr val="E6E6E6"/>
                </a:solidFill>
                <a:effectLst/>
                <a:latin typeface="rubik"/>
              </a:rPr>
              <a:t>Magratheans</a:t>
            </a:r>
            <a:r>
              <a:rPr lang="en-US" b="0" i="0" dirty="0">
                <a:solidFill>
                  <a:srgbClr val="E6E6E6"/>
                </a:solidFill>
                <a:effectLst/>
                <a:latin typeface="rubik"/>
              </a:rPr>
              <a:t> evinced their dismay that 42 was the answer for which they had waited millions of years, Deep Thought chided them for not understanding what the question was. The hapless programmers were further dismayed to hear that Deep Thought was incapable of determining what the question was. Instead, the computer designed its successor, the superior computer it had hinted at millions of years earlier. Deep Thought announced that the new machine would be so large, it would resemble a planet, and be of such complexity that organic life would become part of its operating matrix. The </a:t>
            </a:r>
            <a:r>
              <a:rPr lang="en-US" b="0" i="0" dirty="0" err="1">
                <a:solidFill>
                  <a:srgbClr val="E6E6E6"/>
                </a:solidFill>
                <a:effectLst/>
                <a:latin typeface="rubik"/>
              </a:rPr>
              <a:t>Magratheans</a:t>
            </a:r>
            <a:r>
              <a:rPr lang="en-US" b="0" i="0" dirty="0">
                <a:solidFill>
                  <a:srgbClr val="E6E6E6"/>
                </a:solidFill>
                <a:effectLst/>
                <a:latin typeface="rubik"/>
              </a:rPr>
              <a:t> would evolve into mice and descend to the planet to operate its 10 million-year-long program, and that new machine would be known as the </a:t>
            </a:r>
            <a:r>
              <a:rPr lang="en-US" b="0" i="0" dirty="0">
                <a:solidFill>
                  <a:srgbClr val="E6E6E6"/>
                </a:solidFill>
                <a:effectLst/>
                <a:latin typeface="rubik"/>
                <a:hlinkClick r:id="rId6" tooltip="Earth"/>
              </a:rPr>
              <a:t>Earth</a:t>
            </a:r>
            <a:r>
              <a:rPr lang="en-US" b="0" i="0" dirty="0">
                <a:solidFill>
                  <a:srgbClr val="E6E6E6"/>
                </a:solidFill>
                <a:effectLst/>
                <a:latin typeface="rubik"/>
              </a:rPr>
              <a:t>.</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Nearly 10 million years later, just five minutes before it could reach The Question, a </a:t>
            </a:r>
            <a:r>
              <a:rPr lang="en-US" b="0" i="0" dirty="0" err="1">
                <a:solidFill>
                  <a:srgbClr val="E6E6E6"/>
                </a:solidFill>
                <a:effectLst/>
                <a:latin typeface="rubik"/>
                <a:hlinkClick r:id="rId14" tooltip="Vogon Constructor Fleet"/>
              </a:rPr>
              <a:t>Vogon</a:t>
            </a:r>
            <a:r>
              <a:rPr lang="en-US" b="0" i="0" dirty="0">
                <a:solidFill>
                  <a:srgbClr val="E6E6E6"/>
                </a:solidFill>
                <a:effectLst/>
                <a:latin typeface="rubik"/>
                <a:hlinkClick r:id="rId14" tooltip="Vogon Constructor Fleet"/>
              </a:rPr>
              <a:t> Constructor Fleet</a:t>
            </a:r>
            <a:r>
              <a:rPr lang="en-US" b="0" i="0" dirty="0">
                <a:solidFill>
                  <a:srgbClr val="E6E6E6"/>
                </a:solidFill>
                <a:effectLst/>
                <a:latin typeface="rubik"/>
              </a:rPr>
              <a:t> destroyed Earth to make way for a hyperspace bypass.</a:t>
            </a:r>
          </a:p>
          <a:p>
            <a:pPr algn="l" fontAlgn="auto">
              <a:spcBef>
                <a:spcPts val="1800"/>
              </a:spcBef>
              <a:spcAft>
                <a:spcPts val="1800"/>
              </a:spcAft>
            </a:pPr>
            <a:r>
              <a:rPr lang="en-US" b="0" i="0" dirty="0">
                <a:solidFill>
                  <a:srgbClr val="E6E6E6"/>
                </a:solidFill>
                <a:effectLst/>
                <a:latin typeface="rubik"/>
              </a:rPr>
              <a:t>According to the film, Deep Thought also designed the </a:t>
            </a:r>
            <a:r>
              <a:rPr lang="en-US" b="0" i="0" dirty="0">
                <a:solidFill>
                  <a:srgbClr val="E6E6E6"/>
                </a:solidFill>
                <a:effectLst/>
                <a:latin typeface="rubik"/>
                <a:hlinkClick r:id="rId15" tooltip="Point of View gun"/>
              </a:rPr>
              <a:t>Point of View gun</a:t>
            </a:r>
            <a:r>
              <a:rPr lang="en-US" b="0" i="0" dirty="0">
                <a:solidFill>
                  <a:srgbClr val="E6E6E6"/>
                </a:solidFill>
                <a:effectLst/>
                <a:latin typeface="rubik"/>
              </a:rPr>
              <a:t> as a commission from the Intergalactic Consortium of Angry Housewives. In the film, </a:t>
            </a:r>
            <a:r>
              <a:rPr lang="en-US" b="0" i="0" dirty="0" err="1">
                <a:solidFill>
                  <a:srgbClr val="E6E6E6"/>
                </a:solidFill>
                <a:effectLst/>
                <a:latin typeface="rubik"/>
                <a:hlinkClick r:id="rId16" tooltip="Zaphod Beeblebrox"/>
              </a:rPr>
              <a:t>Zaphod</a:t>
            </a:r>
            <a:r>
              <a:rPr lang="en-US" b="0" i="0" dirty="0">
                <a:solidFill>
                  <a:srgbClr val="E6E6E6"/>
                </a:solidFill>
                <a:effectLst/>
                <a:latin typeface="rubik"/>
                <a:hlinkClick r:id="rId16" tooltip="Zaphod Beeblebrox"/>
              </a:rPr>
              <a:t> </a:t>
            </a:r>
            <a:r>
              <a:rPr lang="en-US" b="0" i="0" dirty="0" err="1">
                <a:solidFill>
                  <a:srgbClr val="E6E6E6"/>
                </a:solidFill>
                <a:effectLst/>
                <a:latin typeface="rubik"/>
                <a:hlinkClick r:id="rId16" tooltip="Zaphod Beeblebrox"/>
              </a:rPr>
              <a:t>Beeblebrox</a:t>
            </a:r>
            <a:r>
              <a:rPr lang="en-US" b="0" i="0" dirty="0">
                <a:solidFill>
                  <a:srgbClr val="E6E6E6"/>
                </a:solidFill>
                <a:effectLst/>
                <a:latin typeface="rubik"/>
              </a:rPr>
              <a:t>, </a:t>
            </a:r>
            <a:r>
              <a:rPr lang="en-US" b="0" i="0" dirty="0">
                <a:solidFill>
                  <a:srgbClr val="E6E6E6"/>
                </a:solidFill>
                <a:effectLst/>
                <a:latin typeface="rubik"/>
                <a:hlinkClick r:id="rId17" tooltip="Ford Prefect"/>
              </a:rPr>
              <a:t>Ford Prefect</a:t>
            </a:r>
            <a:r>
              <a:rPr lang="en-US" b="0" i="0" dirty="0">
                <a:solidFill>
                  <a:srgbClr val="E6E6E6"/>
                </a:solidFill>
                <a:effectLst/>
                <a:latin typeface="rubik"/>
              </a:rPr>
              <a:t> and </a:t>
            </a:r>
            <a:r>
              <a:rPr lang="en-US" b="0" i="0" dirty="0">
                <a:solidFill>
                  <a:srgbClr val="E6E6E6"/>
                </a:solidFill>
                <a:effectLst/>
                <a:latin typeface="rubik"/>
                <a:hlinkClick r:id="rId18" tooltip="Trillian Astra"/>
              </a:rPr>
              <a:t>Trillian</a:t>
            </a:r>
            <a:r>
              <a:rPr lang="en-US" b="0" i="0" dirty="0">
                <a:solidFill>
                  <a:srgbClr val="E6E6E6"/>
                </a:solidFill>
                <a:effectLst/>
                <a:latin typeface="rubik"/>
              </a:rPr>
              <a:t> reach Deep Thought's plane of existence and find that it spent the 10 million years since the Earth's creation "watching </a:t>
            </a:r>
            <a:r>
              <a:rPr lang="en-US" b="0" i="0" dirty="0" err="1">
                <a:solidFill>
                  <a:srgbClr val="E6E6E6"/>
                </a:solidFill>
                <a:effectLst/>
                <a:latin typeface="rubik"/>
              </a:rPr>
              <a:t>telly</a:t>
            </a:r>
            <a:r>
              <a:rPr lang="en-US" b="0" i="0" dirty="0">
                <a:solidFill>
                  <a:srgbClr val="E6E6E6"/>
                </a:solidFill>
                <a:effectLst/>
                <a:latin typeface="rubik"/>
              </a:rPr>
              <a:t>", and is apathetic to Earth's destruction. When prompted, it provides them access to the chamber containing the Point of View gun, which they had been sent to collect as part of a bargain with </a:t>
            </a:r>
            <a:r>
              <a:rPr lang="en-US" b="0" i="0" dirty="0">
                <a:solidFill>
                  <a:srgbClr val="E6E6E6"/>
                </a:solidFill>
                <a:effectLst/>
                <a:latin typeface="rubik"/>
                <a:hlinkClick r:id="rId19" tooltip="Humma Kavula"/>
              </a:rPr>
              <a:t>Humma Kavula</a:t>
            </a:r>
            <a:r>
              <a:rPr lang="en-US" b="0" i="0" dirty="0">
                <a:solidFill>
                  <a:srgbClr val="E6E6E6"/>
                </a:solidFill>
                <a:effectLst/>
                <a:latin typeface="rubik"/>
              </a:rPr>
              <a:t>.</a:t>
            </a:r>
          </a:p>
          <a:p>
            <a:endParaRPr lang="en-ZA" dirty="0"/>
          </a:p>
        </p:txBody>
      </p:sp>
      <p:sp>
        <p:nvSpPr>
          <p:cNvPr id="4" name="Slide Number Placeholder 3">
            <a:extLst>
              <a:ext uri="{FF2B5EF4-FFF2-40B4-BE49-F238E27FC236}">
                <a16:creationId xmlns:a16="http://schemas.microsoft.com/office/drawing/2014/main" id="{266723E4-C824-82F1-2C1A-FFC4F7698779}"/>
              </a:ext>
            </a:extLst>
          </p:cNvPr>
          <p:cNvSpPr>
            <a:spLocks noGrp="1"/>
          </p:cNvSpPr>
          <p:nvPr>
            <p:ph type="sldNum" sz="quarter" idx="5"/>
          </p:nvPr>
        </p:nvSpPr>
        <p:spPr/>
        <p:txBody>
          <a:bodyPr/>
          <a:lstStyle/>
          <a:p>
            <a:fld id="{0F0CB5E3-F929-490A-BFFA-8EFD244891D8}" type="slidenum">
              <a:rPr lang="en-ZA" smtClean="0"/>
              <a:t>6</a:t>
            </a:fld>
            <a:endParaRPr lang="en-ZA"/>
          </a:p>
        </p:txBody>
      </p:sp>
    </p:spTree>
    <p:extLst>
      <p:ext uri="{BB962C8B-B14F-4D97-AF65-F5344CB8AC3E}">
        <p14:creationId xmlns:p14="http://schemas.microsoft.com/office/powerpoint/2010/main" val="366647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1D8B9-AE19-99F4-AD09-5F4E08D45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44192-0688-D281-5C5D-E8A9614A612A}"/>
              </a:ext>
            </a:extLst>
          </p:cNvPr>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A7A6FAC-6016-495A-0A1E-0AE58F35F526}"/>
              </a:ext>
            </a:extLst>
          </p:cNvPr>
          <p:cNvSpPr>
            <a:spLocks noGrp="1"/>
          </p:cNvSpPr>
          <p:nvPr>
            <p:ph type="body" idx="1"/>
          </p:nvPr>
        </p:nvSpPr>
        <p:spPr>
          <a:xfrm>
            <a:off x="1828800" y="4951413"/>
            <a:ext cx="14630400" cy="4049712"/>
          </a:xfrm>
          <a:prstGeom prst="rect">
            <a:avLst/>
          </a:prstGeom>
        </p:spPr>
        <p:txBody>
          <a:bodyPr/>
          <a:lstStyle/>
          <a:p>
            <a:endParaRPr lang="en-ZA" dirty="0"/>
          </a:p>
        </p:txBody>
      </p:sp>
    </p:spTree>
    <p:extLst>
      <p:ext uri="{BB962C8B-B14F-4D97-AF65-F5344CB8AC3E}">
        <p14:creationId xmlns:p14="http://schemas.microsoft.com/office/powerpoint/2010/main" val="534934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0F0CB5E3-F929-490A-BFFA-8EFD244891D8}" type="slidenum">
              <a:rPr lang="en-ZA" smtClean="0"/>
              <a:t>12</a:t>
            </a:fld>
            <a:endParaRPr lang="en-ZA"/>
          </a:p>
        </p:txBody>
      </p:sp>
    </p:spTree>
    <p:extLst>
      <p:ext uri="{BB962C8B-B14F-4D97-AF65-F5344CB8AC3E}">
        <p14:creationId xmlns:p14="http://schemas.microsoft.com/office/powerpoint/2010/main" val="88345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p:cNvSpPr>
            <a:spLocks noGrp="1"/>
          </p:cNvSpPr>
          <p:nvPr>
            <p:ph type="body" idx="1"/>
          </p:nvPr>
        </p:nvSpPr>
        <p:spPr>
          <a:xfrm>
            <a:off x="1828800" y="4951413"/>
            <a:ext cx="14630400" cy="4049712"/>
          </a:xfrm>
          <a:prstGeom prst="rect">
            <a:avLst/>
          </a:prstGeom>
        </p:spPr>
        <p:txBody>
          <a:bodyPr/>
          <a:lstStyle/>
          <a:p>
            <a:endParaRPr lang="en-ZA" dirty="0"/>
          </a:p>
        </p:txBody>
      </p:sp>
    </p:spTree>
    <p:extLst>
      <p:ext uri="{BB962C8B-B14F-4D97-AF65-F5344CB8AC3E}">
        <p14:creationId xmlns:p14="http://schemas.microsoft.com/office/powerpoint/2010/main" val="315290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3DD00-D657-FEB7-20A3-33CB5DAB9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1389B-8B07-9E98-3719-9E7742BE7966}"/>
              </a:ext>
            </a:extLst>
          </p:cNvPr>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5B17FE7-483E-51D8-F9B7-A6865FD4DA0E}"/>
              </a:ext>
            </a:extLst>
          </p:cNvPr>
          <p:cNvSpPr>
            <a:spLocks noGrp="1"/>
          </p:cNvSpPr>
          <p:nvPr>
            <p:ph type="body" idx="1"/>
          </p:nvPr>
        </p:nvSpPr>
        <p:spPr>
          <a:xfrm>
            <a:off x="1828800" y="4951413"/>
            <a:ext cx="14630400" cy="4049712"/>
          </a:xfrm>
          <a:prstGeom prst="rect">
            <a:avLst/>
          </a:prstGeom>
        </p:spPr>
        <p:txBody>
          <a:bodyPr/>
          <a:lstStyle/>
          <a:p>
            <a:endParaRPr lang="en-ZA" dirty="0"/>
          </a:p>
        </p:txBody>
      </p:sp>
    </p:spTree>
    <p:extLst>
      <p:ext uri="{BB962C8B-B14F-4D97-AF65-F5344CB8AC3E}">
        <p14:creationId xmlns:p14="http://schemas.microsoft.com/office/powerpoint/2010/main" val="362524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AD59-3B2E-B542-545D-F0BA319BB0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65E93600-6FDD-3AF9-FC52-383702B8D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DB5E1054-5045-E8D5-523C-FF572345D1EC}"/>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763376DA-8581-3B27-77C1-60F29BE7EAA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F055894-C29C-3609-2142-CEAC80A3635A}"/>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2616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1701-D074-53B5-59C2-C3C2BE489383}"/>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BB5A071-8725-91D2-5854-86916025A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C4368F4-8142-29EC-688A-C1F7BD0CB005}"/>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BDAF18D9-AA82-0CC8-C6B1-49C33D53BB6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141FE3B-D2AB-EE6D-8E42-D3D10C948F21}"/>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20570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ECF740-389C-CCBD-1358-3059F05A9F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7288331-6E0A-4408-A009-FCAF2C140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657A57E-058F-DCB4-4CEE-B1DCECB507F9}"/>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F5AE5BBB-93C6-C004-8BC5-D5B29CEB061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48F7410-0EEA-9FEE-2723-F09F1665C763}"/>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52343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EF9-D520-8E84-E581-274BD487B511}"/>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0C8B4E2-9008-469B-999E-099AD68B0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A3A627B-66B1-0178-C90F-DAF450C66FA3}"/>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67696D9C-1DB3-37E1-4825-190D88BE7CB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A6E4B98-046A-EAFC-699A-49388AA9E3A6}"/>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86308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96B8-EA68-023E-58DE-41E8115A40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6CB87313-C05F-0CAA-DAC6-9508A70B31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BCC7E-5BAC-697A-55FE-936BD19839ED}"/>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3477DFFD-2E91-30EC-8023-6E959C5FD87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A1768C0-6184-22A2-2C55-2D2F3BA1DFFC}"/>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82696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D092-5A11-49AD-41A0-6A5EBA0D1509}"/>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213C53C-D8BB-A3F5-58F9-988B041E41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330575A-9595-4038-43EB-0258358CF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BCF80032-70BC-9C13-94BA-B4A797ECFF5E}"/>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8783BBCC-BE8B-6B88-7684-F83A9D66E52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D8B384D-8C77-3A7E-EF7A-4D7CCCE59772}"/>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71673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53A-6D02-426E-7EBB-E64D9FEAA0E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ECDB9D8-399C-BD16-8E1B-0BB0492DC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DB212-54CF-E8ED-7522-136F774FC2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9E47A44D-CD9A-1D7B-840D-5E815B655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71A4B-3805-BFCE-B4A0-40A024EB4D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263D7D6-E7A4-3819-2233-4ABAE16E12BC}"/>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8" name="Footer Placeholder 7">
            <a:extLst>
              <a:ext uri="{FF2B5EF4-FFF2-40B4-BE49-F238E27FC236}">
                <a16:creationId xmlns:a16="http://schemas.microsoft.com/office/drawing/2014/main" id="{84EFEDF0-F8D9-50AD-FDCC-D2902A24D5D2}"/>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8E5409E0-48FC-CDD8-D259-FD2F6C887730}"/>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7202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D98C-5D52-2A4E-8C19-5E648B833F43}"/>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C95A36C0-FD11-5FC5-05AA-EB95C17E4362}"/>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4" name="Footer Placeholder 3">
            <a:extLst>
              <a:ext uri="{FF2B5EF4-FFF2-40B4-BE49-F238E27FC236}">
                <a16:creationId xmlns:a16="http://schemas.microsoft.com/office/drawing/2014/main" id="{AFCCA879-C612-048D-CBBD-2DDBD4ACD6EA}"/>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D3E969F3-F173-6731-A09D-AFB67ACD64B7}"/>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418049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79BCA-AE0B-1141-AF82-3F6F00417388}"/>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3" name="Footer Placeholder 2">
            <a:extLst>
              <a:ext uri="{FF2B5EF4-FFF2-40B4-BE49-F238E27FC236}">
                <a16:creationId xmlns:a16="http://schemas.microsoft.com/office/drawing/2014/main" id="{534D004F-F45A-7DA3-E4F3-33075B6231B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28AFE665-83A4-3E90-7A5C-D63DA89B8DC1}"/>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229089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FEDF-EF0B-BBDA-00D3-5A12C68E1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0722DD3-66AB-9C79-0434-2CF9B2C7B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FCFF9665-F428-7C91-9354-7D30D799D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044E7-B087-6206-9166-AF2C26CA59D6}"/>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69FADC6F-0099-253F-252C-3DBC6EE90B8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F671D5C-B910-CE9E-6402-9217B22B69C9}"/>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37420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B997-11A2-C3C7-C05B-B937D939D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06359D9-C6FF-1376-CF4E-EB593692B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E5B80C8-BFD6-52D4-4C6D-3F4365855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CB63A-7191-5AD5-730A-AB6FA2D90EA9}"/>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6CFAD7A3-CBC4-DF29-C2C5-FDF7F441C670}"/>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D9D290D-B382-6B01-04DF-C0AA765DB5DC}"/>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58881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BFBC5-E092-73D5-F79B-302C363F0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C932C24-638E-C00A-1EF4-517500242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08FDA38-C794-9A87-BF6F-5C9BB33B05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3DCFFF43-1C2A-ECB0-4121-77C89DF27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E2B32E69-0B0F-8EEF-E1E4-3C58B2139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F5E989-9169-40AC-8E92-821FC94CCC2A}" type="slidenum">
              <a:rPr lang="en-ZA" smtClean="0"/>
              <a:t>‹#›</a:t>
            </a:fld>
            <a:endParaRPr lang="en-ZA"/>
          </a:p>
        </p:txBody>
      </p:sp>
    </p:spTree>
    <p:extLst>
      <p:ext uri="{BB962C8B-B14F-4D97-AF65-F5344CB8AC3E}">
        <p14:creationId xmlns:p14="http://schemas.microsoft.com/office/powerpoint/2010/main" val="12378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gif"/><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gif"/><Relationship Id="rId4" Type="http://schemas.openxmlformats.org/officeDocument/2006/relationships/image" Target="../media/image1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gif"/><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FD906-4912-F2C7-F0C6-DD0A2FE90332}"/>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01248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AA91-25D6-1EB8-0F19-4B7CD5DE5279}"/>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6D4FBE46-1C91-4415-C53F-BABD3A0873D6}"/>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BB933EFF-FED8-24CD-9983-8F91638BDCE3}"/>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Screen Recording 1">
            <a:hlinkClick r:id="" action="ppaction://media"/>
            <a:extLst>
              <a:ext uri="{FF2B5EF4-FFF2-40B4-BE49-F238E27FC236}">
                <a16:creationId xmlns:a16="http://schemas.microsoft.com/office/drawing/2014/main" id="{E404E1E3-24F0-269E-27E8-EDDF44B061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182" y="1589684"/>
            <a:ext cx="11083636" cy="4567670"/>
          </a:xfrm>
          <a:prstGeom prst="rect">
            <a:avLst/>
          </a:prstGeom>
          <a:effectLst>
            <a:outerShdw blurRad="63500" sx="102000" sy="102000" algn="ctr" rotWithShape="0">
              <a:prstClr val="black">
                <a:alpha val="40000"/>
              </a:prstClr>
            </a:outerShdw>
          </a:effectLst>
        </p:spPr>
      </p:pic>
      <p:pic>
        <p:nvPicPr>
          <p:cNvPr id="4098" name="Picture 2" descr="Yippee GIFs | Tenor">
            <a:extLst>
              <a:ext uri="{FF2B5EF4-FFF2-40B4-BE49-F238E27FC236}">
                <a16:creationId xmlns:a16="http://schemas.microsoft.com/office/drawing/2014/main" id="{FC4B5409-3482-CF22-7F44-AFE609C01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85229" flipH="1">
            <a:off x="9197707" y="4702170"/>
            <a:ext cx="2149666" cy="16444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F318482-00FF-5328-DEBC-1CA58FF3E47A}"/>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Prompting Existing Knowledge – With Context</a:t>
            </a:r>
          </a:p>
        </p:txBody>
      </p:sp>
    </p:spTree>
    <p:extLst>
      <p:ext uri="{BB962C8B-B14F-4D97-AF65-F5344CB8AC3E}">
        <p14:creationId xmlns:p14="http://schemas.microsoft.com/office/powerpoint/2010/main" val="3372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46" fill="hold"/>
                                        <p:tgtEl>
                                          <p:spTgt spid="2"/>
                                        </p:tgtEl>
                                      </p:cBhvr>
                                    </p:cmd>
                                  </p:childTnLst>
                                </p:cTn>
                              </p:par>
                              <p:par>
                                <p:cTn id="7" presetID="1" presetClass="entr" presetSubtype="0" fill="hold" nodeType="withEffect">
                                  <p:stCondLst>
                                    <p:cond delay="500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451C4-C28E-9C05-E3B4-B968662400F9}"/>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F7C8CC20-023B-5F18-54A7-D0FE510582F8}"/>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DFB60E18-0878-EDE4-B254-8BAEFA07E8CE}"/>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4208FEC8-04BF-D8E3-11AB-B8E76FA0FBE9}"/>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Limiting the Knowledge</a:t>
            </a:r>
          </a:p>
        </p:txBody>
      </p:sp>
      <p:sp>
        <p:nvSpPr>
          <p:cNvPr id="6" name="TextBox 5">
            <a:extLst>
              <a:ext uri="{FF2B5EF4-FFF2-40B4-BE49-F238E27FC236}">
                <a16:creationId xmlns:a16="http://schemas.microsoft.com/office/drawing/2014/main" id="{CF94C8E9-D40D-65FF-9227-1779099C9734}"/>
              </a:ext>
            </a:extLst>
          </p:cNvPr>
          <p:cNvSpPr txBox="1"/>
          <p:nvPr/>
        </p:nvSpPr>
        <p:spPr>
          <a:xfrm>
            <a:off x="360218" y="1115991"/>
            <a:ext cx="3298595" cy="400110"/>
          </a:xfrm>
          <a:prstGeom prst="rect">
            <a:avLst/>
          </a:prstGeom>
          <a:noFill/>
        </p:spPr>
        <p:txBody>
          <a:bodyPr wrap="none" rtlCol="0">
            <a:spAutoFit/>
          </a:bodyPr>
          <a:lstStyle/>
          <a:p>
            <a:r>
              <a:rPr lang="en-ZA" sz="2000" i="1" dirty="0"/>
              <a:t>Creating healthy boundaries</a:t>
            </a:r>
          </a:p>
        </p:txBody>
      </p:sp>
      <p:sp>
        <p:nvSpPr>
          <p:cNvPr id="7" name="Rectangle 6">
            <a:extLst>
              <a:ext uri="{FF2B5EF4-FFF2-40B4-BE49-F238E27FC236}">
                <a16:creationId xmlns:a16="http://schemas.microsoft.com/office/drawing/2014/main" id="{D18636F5-FCEB-A711-9209-55971E0C129D}"/>
              </a:ext>
            </a:extLst>
          </p:cNvPr>
          <p:cNvSpPr/>
          <p:nvPr/>
        </p:nvSpPr>
        <p:spPr>
          <a:xfrm>
            <a:off x="1216736" y="2154437"/>
            <a:ext cx="2820318" cy="910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400" b="1" dirty="0"/>
              <a:t>Limit Data</a:t>
            </a:r>
          </a:p>
        </p:txBody>
      </p:sp>
      <p:sp>
        <p:nvSpPr>
          <p:cNvPr id="8" name="Rectangle 7">
            <a:extLst>
              <a:ext uri="{FF2B5EF4-FFF2-40B4-BE49-F238E27FC236}">
                <a16:creationId xmlns:a16="http://schemas.microsoft.com/office/drawing/2014/main" id="{F67B0121-863C-FB16-B07A-C16F34DB70EB}"/>
              </a:ext>
            </a:extLst>
          </p:cNvPr>
          <p:cNvSpPr/>
          <p:nvPr/>
        </p:nvSpPr>
        <p:spPr>
          <a:xfrm>
            <a:off x="4597078" y="2154437"/>
            <a:ext cx="2820318" cy="910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400" b="1" dirty="0"/>
              <a:t>Limit Access</a:t>
            </a:r>
          </a:p>
        </p:txBody>
      </p:sp>
      <p:sp>
        <p:nvSpPr>
          <p:cNvPr id="9" name="Rectangle 8">
            <a:extLst>
              <a:ext uri="{FF2B5EF4-FFF2-40B4-BE49-F238E27FC236}">
                <a16:creationId xmlns:a16="http://schemas.microsoft.com/office/drawing/2014/main" id="{82E5F9E9-BB9E-ADD7-38EC-7756431A3F79}"/>
              </a:ext>
            </a:extLst>
          </p:cNvPr>
          <p:cNvSpPr/>
          <p:nvPr/>
        </p:nvSpPr>
        <p:spPr>
          <a:xfrm>
            <a:off x="8002647" y="2154437"/>
            <a:ext cx="2820318" cy="910291"/>
          </a:xfrm>
          <a:prstGeom prst="rect">
            <a:avLst/>
          </a:prstGeom>
          <a:solidFill>
            <a:schemeClr val="accent2"/>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400" b="1" dirty="0"/>
              <a:t>“The Unlimited”</a:t>
            </a:r>
          </a:p>
        </p:txBody>
      </p:sp>
      <p:sp>
        <p:nvSpPr>
          <p:cNvPr id="10" name="TextBox 9">
            <a:extLst>
              <a:ext uri="{FF2B5EF4-FFF2-40B4-BE49-F238E27FC236}">
                <a16:creationId xmlns:a16="http://schemas.microsoft.com/office/drawing/2014/main" id="{298334C5-57EB-FCB1-0FF8-8D03D40A6A0B}"/>
              </a:ext>
            </a:extLst>
          </p:cNvPr>
          <p:cNvSpPr txBox="1"/>
          <p:nvPr/>
        </p:nvSpPr>
        <p:spPr>
          <a:xfrm>
            <a:off x="0" y="6326784"/>
            <a:ext cx="12192000" cy="307777"/>
          </a:xfrm>
          <a:prstGeom prst="rect">
            <a:avLst/>
          </a:prstGeom>
          <a:noFill/>
        </p:spPr>
        <p:txBody>
          <a:bodyPr wrap="square" rtlCol="0">
            <a:spAutoFit/>
          </a:bodyPr>
          <a:lstStyle/>
          <a:p>
            <a:pPr algn="ctr"/>
            <a:r>
              <a:rPr lang="en-ZA" sz="1400" b="1" dirty="0"/>
              <a:t>Disclaimer</a:t>
            </a:r>
            <a:r>
              <a:rPr lang="en-ZA" sz="1400" dirty="0"/>
              <a:t>: </a:t>
            </a:r>
            <a:r>
              <a:rPr lang="en-ZA" sz="1400" i="1" dirty="0"/>
              <a:t>This is not sponsored content but if you don’t “ground” your data, maybe consider contacting The Unlimited – you may need it</a:t>
            </a:r>
          </a:p>
        </p:txBody>
      </p:sp>
      <p:sp>
        <p:nvSpPr>
          <p:cNvPr id="14" name="Rectangle 13">
            <a:extLst>
              <a:ext uri="{FF2B5EF4-FFF2-40B4-BE49-F238E27FC236}">
                <a16:creationId xmlns:a16="http://schemas.microsoft.com/office/drawing/2014/main" id="{7B2E4FDF-7228-3E42-2777-526EA1131CD6}"/>
              </a:ext>
            </a:extLst>
          </p:cNvPr>
          <p:cNvSpPr/>
          <p:nvPr/>
        </p:nvSpPr>
        <p:spPr>
          <a:xfrm>
            <a:off x="1216736" y="3272905"/>
            <a:ext cx="2820318" cy="2301112"/>
          </a:xfrm>
          <a:prstGeom prst="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solidFill>
                  <a:srgbClr val="156082"/>
                </a:solidFill>
              </a:rPr>
              <a:t>Limit Data Sources</a:t>
            </a:r>
          </a:p>
          <a:p>
            <a:pPr algn="ctr"/>
            <a:endParaRPr lang="en-ZA" dirty="0">
              <a:solidFill>
                <a:srgbClr val="156082"/>
              </a:solidFill>
            </a:endParaRPr>
          </a:p>
          <a:p>
            <a:pPr algn="ctr"/>
            <a:r>
              <a:rPr lang="en-ZA" dirty="0">
                <a:solidFill>
                  <a:srgbClr val="156082"/>
                </a:solidFill>
              </a:rPr>
              <a:t>Limit Data Sets</a:t>
            </a:r>
          </a:p>
        </p:txBody>
      </p:sp>
      <p:sp>
        <p:nvSpPr>
          <p:cNvPr id="15" name="Rectangle 14">
            <a:extLst>
              <a:ext uri="{FF2B5EF4-FFF2-40B4-BE49-F238E27FC236}">
                <a16:creationId xmlns:a16="http://schemas.microsoft.com/office/drawing/2014/main" id="{F9C7F73A-FE9B-9BF3-7BA5-760DE490A7C7}"/>
              </a:ext>
            </a:extLst>
          </p:cNvPr>
          <p:cNvSpPr/>
          <p:nvPr/>
        </p:nvSpPr>
        <p:spPr>
          <a:xfrm>
            <a:off x="4597078" y="3272905"/>
            <a:ext cx="2820318" cy="2301112"/>
          </a:xfrm>
          <a:prstGeom prst="rect">
            <a:avLst/>
          </a:prstGeom>
          <a:solidFill>
            <a:schemeClr val="accent1">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solidFill>
                  <a:srgbClr val="156082"/>
                </a:solidFill>
              </a:rPr>
              <a:t>Limit Access to Data Sources</a:t>
            </a:r>
          </a:p>
          <a:p>
            <a:pPr algn="ctr"/>
            <a:endParaRPr lang="en-ZA" dirty="0">
              <a:solidFill>
                <a:srgbClr val="156082"/>
              </a:solidFill>
            </a:endParaRPr>
          </a:p>
          <a:p>
            <a:pPr algn="ctr"/>
            <a:r>
              <a:rPr lang="en-ZA" dirty="0">
                <a:solidFill>
                  <a:srgbClr val="156082"/>
                </a:solidFill>
              </a:rPr>
              <a:t>Limit Access to Data Sets</a:t>
            </a:r>
          </a:p>
          <a:p>
            <a:pPr algn="ctr"/>
            <a:endParaRPr lang="en-ZA" dirty="0">
              <a:solidFill>
                <a:srgbClr val="156082"/>
              </a:solidFill>
            </a:endParaRPr>
          </a:p>
          <a:p>
            <a:pPr algn="ctr"/>
            <a:r>
              <a:rPr lang="en-ZA" dirty="0">
                <a:solidFill>
                  <a:srgbClr val="156082"/>
                </a:solidFill>
              </a:rPr>
              <a:t>Limit Access to Curated Data</a:t>
            </a:r>
          </a:p>
        </p:txBody>
      </p:sp>
      <p:sp>
        <p:nvSpPr>
          <p:cNvPr id="16" name="Rectangle 15">
            <a:extLst>
              <a:ext uri="{FF2B5EF4-FFF2-40B4-BE49-F238E27FC236}">
                <a16:creationId xmlns:a16="http://schemas.microsoft.com/office/drawing/2014/main" id="{2D1E60BF-9180-B368-DD50-9D4E9474AFCA}"/>
              </a:ext>
            </a:extLst>
          </p:cNvPr>
          <p:cNvSpPr/>
          <p:nvPr/>
        </p:nvSpPr>
        <p:spPr>
          <a:xfrm>
            <a:off x="8002647" y="3272905"/>
            <a:ext cx="2820318" cy="2301112"/>
          </a:xfrm>
          <a:prstGeom prst="rect">
            <a:avLst/>
          </a:prstGeom>
          <a:solidFill>
            <a:schemeClr val="accent2">
              <a:alpha val="15000"/>
            </a:schemeClr>
          </a:solid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solidFill>
                  <a:srgbClr val="156082"/>
                </a:solidFill>
              </a:rPr>
              <a:t>Go Forth and Just Prosper </a:t>
            </a:r>
          </a:p>
          <a:p>
            <a:pPr algn="ctr"/>
            <a:r>
              <a:rPr lang="en-ZA" dirty="0">
                <a:solidFill>
                  <a:srgbClr val="156082"/>
                </a:solidFill>
              </a:rPr>
              <a:t>Anything goes!</a:t>
            </a:r>
          </a:p>
        </p:txBody>
      </p:sp>
      <p:sp>
        <p:nvSpPr>
          <p:cNvPr id="17" name="Rectangle 16">
            <a:extLst>
              <a:ext uri="{FF2B5EF4-FFF2-40B4-BE49-F238E27FC236}">
                <a16:creationId xmlns:a16="http://schemas.microsoft.com/office/drawing/2014/main" id="{6D013B48-625F-557F-09F1-0239C6904899}"/>
              </a:ext>
            </a:extLst>
          </p:cNvPr>
          <p:cNvSpPr/>
          <p:nvPr/>
        </p:nvSpPr>
        <p:spPr>
          <a:xfrm>
            <a:off x="10370605" y="4637956"/>
            <a:ext cx="1302765" cy="1541849"/>
          </a:xfrm>
          <a:prstGeom prst="rect">
            <a:avLst/>
          </a:prstGeom>
          <a:solidFill>
            <a:schemeClr val="bg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8" name="Picture 17">
            <a:extLst>
              <a:ext uri="{FF2B5EF4-FFF2-40B4-BE49-F238E27FC236}">
                <a16:creationId xmlns:a16="http://schemas.microsoft.com/office/drawing/2014/main" id="{3AD5C7B3-736C-6A95-3450-36716683146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359044" y="4656946"/>
            <a:ext cx="1302765" cy="1541849"/>
          </a:xfrm>
          <a:prstGeom prst="rect">
            <a:avLst/>
          </a:prstGeom>
        </p:spPr>
      </p:pic>
    </p:spTree>
    <p:extLst>
      <p:ext uri="{BB962C8B-B14F-4D97-AF65-F5344CB8AC3E}">
        <p14:creationId xmlns:p14="http://schemas.microsoft.com/office/powerpoint/2010/main" val="351327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F1C4-1E16-54CE-B93A-3F854B7F03D5}"/>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C95E5625-DC96-3EC6-60C9-486DA9887712}"/>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7F42AC27-968A-8B88-4D78-0B92DA057370}"/>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itle 1">
            <a:extLst>
              <a:ext uri="{FF2B5EF4-FFF2-40B4-BE49-F238E27FC236}">
                <a16:creationId xmlns:a16="http://schemas.microsoft.com/office/drawing/2014/main" id="{AA973BB9-A66D-E905-0B2C-D9FC5448055A}"/>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“But WHY </a:t>
            </a:r>
            <a:r>
              <a:rPr lang="en-ZA" sz="4800" i="1" dirty="0">
                <a:solidFill>
                  <a:schemeClr val="tx2"/>
                </a:solidFill>
                <a:effectLst>
                  <a:outerShdw blurRad="38100" dist="38100" dir="2700000" algn="tl">
                    <a:srgbClr val="000000">
                      <a:alpha val="43137"/>
                    </a:srgbClr>
                  </a:outerShdw>
                </a:effectLst>
                <a:latin typeface="Aptos Display" panose="020B0004020202020204" pitchFamily="34" charset="0"/>
              </a:rPr>
              <a:t>(and how)</a:t>
            </a:r>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 Use Cases</a:t>
            </a:r>
          </a:p>
        </p:txBody>
      </p:sp>
      <p:sp>
        <p:nvSpPr>
          <p:cNvPr id="2" name="Rectangle 1">
            <a:extLst>
              <a:ext uri="{FF2B5EF4-FFF2-40B4-BE49-F238E27FC236}">
                <a16:creationId xmlns:a16="http://schemas.microsoft.com/office/drawing/2014/main" id="{F30E9046-A7A3-329B-999D-B619FFA4E137}"/>
              </a:ext>
            </a:extLst>
          </p:cNvPr>
          <p:cNvSpPr/>
          <p:nvPr/>
        </p:nvSpPr>
        <p:spPr>
          <a:xfrm>
            <a:off x="469549" y="1493319"/>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Productivity</a:t>
            </a:r>
          </a:p>
        </p:txBody>
      </p:sp>
      <p:sp>
        <p:nvSpPr>
          <p:cNvPr id="11" name="Rectangle 10">
            <a:extLst>
              <a:ext uri="{FF2B5EF4-FFF2-40B4-BE49-F238E27FC236}">
                <a16:creationId xmlns:a16="http://schemas.microsoft.com/office/drawing/2014/main" id="{38369A06-6F3C-314A-07D1-856EEB443207}"/>
              </a:ext>
            </a:extLst>
          </p:cNvPr>
          <p:cNvSpPr/>
          <p:nvPr/>
        </p:nvSpPr>
        <p:spPr>
          <a:xfrm>
            <a:off x="3360079" y="1493319"/>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Learning</a:t>
            </a:r>
          </a:p>
        </p:txBody>
      </p:sp>
      <p:sp>
        <p:nvSpPr>
          <p:cNvPr id="12" name="Rectangle 11">
            <a:extLst>
              <a:ext uri="{FF2B5EF4-FFF2-40B4-BE49-F238E27FC236}">
                <a16:creationId xmlns:a16="http://schemas.microsoft.com/office/drawing/2014/main" id="{F4DFACBC-C0A4-F5AC-6A82-29FD8D807B9F}"/>
              </a:ext>
            </a:extLst>
          </p:cNvPr>
          <p:cNvSpPr/>
          <p:nvPr/>
        </p:nvSpPr>
        <p:spPr>
          <a:xfrm>
            <a:off x="6250609" y="1493318"/>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IT Development</a:t>
            </a:r>
          </a:p>
        </p:txBody>
      </p:sp>
      <p:sp>
        <p:nvSpPr>
          <p:cNvPr id="13" name="Rectangle 12">
            <a:extLst>
              <a:ext uri="{FF2B5EF4-FFF2-40B4-BE49-F238E27FC236}">
                <a16:creationId xmlns:a16="http://schemas.microsoft.com/office/drawing/2014/main" id="{5E44EC22-D7A6-EC44-F5D6-566B79FB1BEE}"/>
              </a:ext>
            </a:extLst>
          </p:cNvPr>
          <p:cNvSpPr/>
          <p:nvPr/>
        </p:nvSpPr>
        <p:spPr>
          <a:xfrm>
            <a:off x="9093594" y="1493318"/>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Customer Support</a:t>
            </a:r>
          </a:p>
        </p:txBody>
      </p:sp>
      <p:sp>
        <p:nvSpPr>
          <p:cNvPr id="19" name="Rectangle 18">
            <a:extLst>
              <a:ext uri="{FF2B5EF4-FFF2-40B4-BE49-F238E27FC236}">
                <a16:creationId xmlns:a16="http://schemas.microsoft.com/office/drawing/2014/main" id="{E16F0388-BC14-D01D-5502-10BCC1868A3E}"/>
              </a:ext>
            </a:extLst>
          </p:cNvPr>
          <p:cNvSpPr/>
          <p:nvPr/>
        </p:nvSpPr>
        <p:spPr>
          <a:xfrm>
            <a:off x="469549" y="3850297"/>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Business Improvement</a:t>
            </a:r>
          </a:p>
        </p:txBody>
      </p:sp>
      <p:sp>
        <p:nvSpPr>
          <p:cNvPr id="20" name="Rectangle 19">
            <a:extLst>
              <a:ext uri="{FF2B5EF4-FFF2-40B4-BE49-F238E27FC236}">
                <a16:creationId xmlns:a16="http://schemas.microsoft.com/office/drawing/2014/main" id="{99775447-A740-7F6D-52A0-5F72BE992C03}"/>
              </a:ext>
            </a:extLst>
          </p:cNvPr>
          <p:cNvSpPr/>
          <p:nvPr/>
        </p:nvSpPr>
        <p:spPr>
          <a:xfrm>
            <a:off x="3360078" y="3850297"/>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Creative Industries</a:t>
            </a:r>
          </a:p>
        </p:txBody>
      </p:sp>
      <p:sp>
        <p:nvSpPr>
          <p:cNvPr id="21" name="Rectangle 20">
            <a:extLst>
              <a:ext uri="{FF2B5EF4-FFF2-40B4-BE49-F238E27FC236}">
                <a16:creationId xmlns:a16="http://schemas.microsoft.com/office/drawing/2014/main" id="{261E26C5-30CA-A9D7-D409-C9EE97313162}"/>
              </a:ext>
            </a:extLst>
          </p:cNvPr>
          <p:cNvSpPr/>
          <p:nvPr/>
        </p:nvSpPr>
        <p:spPr>
          <a:xfrm>
            <a:off x="6250607" y="3850296"/>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Healthcare</a:t>
            </a:r>
          </a:p>
        </p:txBody>
      </p:sp>
      <p:sp>
        <p:nvSpPr>
          <p:cNvPr id="22" name="Rectangle 21">
            <a:extLst>
              <a:ext uri="{FF2B5EF4-FFF2-40B4-BE49-F238E27FC236}">
                <a16:creationId xmlns:a16="http://schemas.microsoft.com/office/drawing/2014/main" id="{881420B0-3067-BD3A-8B0F-48C31FF951D9}"/>
              </a:ext>
            </a:extLst>
          </p:cNvPr>
          <p:cNvSpPr/>
          <p:nvPr/>
        </p:nvSpPr>
        <p:spPr>
          <a:xfrm>
            <a:off x="9093593" y="3850295"/>
            <a:ext cx="2524539" cy="477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dirty="0"/>
              <a:t>Sustainability</a:t>
            </a:r>
          </a:p>
        </p:txBody>
      </p:sp>
      <p:sp>
        <p:nvSpPr>
          <p:cNvPr id="23" name="Rectangle 22">
            <a:extLst>
              <a:ext uri="{FF2B5EF4-FFF2-40B4-BE49-F238E27FC236}">
                <a16:creationId xmlns:a16="http://schemas.microsoft.com/office/drawing/2014/main" id="{5B5A68F7-3FCC-94FA-9B01-EE15B7DB8395}"/>
              </a:ext>
            </a:extLst>
          </p:cNvPr>
          <p:cNvSpPr/>
          <p:nvPr/>
        </p:nvSpPr>
        <p:spPr>
          <a:xfrm>
            <a:off x="469549" y="2109186"/>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Email Summarisation</a:t>
            </a:r>
          </a:p>
          <a:p>
            <a:pPr marL="285750" indent="-285750">
              <a:buFont typeface="Arial" panose="020B0604020202020204" pitchFamily="34" charset="0"/>
              <a:buChar char="•"/>
            </a:pPr>
            <a:r>
              <a:rPr lang="en-ZA" sz="1400" dirty="0">
                <a:solidFill>
                  <a:srgbClr val="156082"/>
                </a:solidFill>
              </a:rPr>
              <a:t>Task Management</a:t>
            </a:r>
          </a:p>
          <a:p>
            <a:pPr marL="285750" indent="-285750">
              <a:buFont typeface="Arial" panose="020B0604020202020204" pitchFamily="34" charset="0"/>
              <a:buChar char="•"/>
            </a:pPr>
            <a:r>
              <a:rPr lang="en-ZA" sz="1400" dirty="0">
                <a:solidFill>
                  <a:srgbClr val="156082"/>
                </a:solidFill>
              </a:rPr>
              <a:t>Calendar Assistant</a:t>
            </a:r>
          </a:p>
          <a:p>
            <a:pPr marL="285750" indent="-285750">
              <a:buFont typeface="Arial" panose="020B0604020202020204" pitchFamily="34" charset="0"/>
              <a:buChar char="•"/>
            </a:pPr>
            <a:r>
              <a:rPr lang="en-ZA" sz="1400" dirty="0">
                <a:solidFill>
                  <a:srgbClr val="156082"/>
                </a:solidFill>
              </a:rPr>
              <a:t>Availability Manager</a:t>
            </a:r>
          </a:p>
        </p:txBody>
      </p:sp>
      <p:sp>
        <p:nvSpPr>
          <p:cNvPr id="24" name="Rectangle 23">
            <a:extLst>
              <a:ext uri="{FF2B5EF4-FFF2-40B4-BE49-F238E27FC236}">
                <a16:creationId xmlns:a16="http://schemas.microsoft.com/office/drawing/2014/main" id="{6B27CAFD-2B80-7881-8490-99FDD6919EB1}"/>
              </a:ext>
            </a:extLst>
          </p:cNvPr>
          <p:cNvSpPr/>
          <p:nvPr/>
        </p:nvSpPr>
        <p:spPr>
          <a:xfrm>
            <a:off x="3360077" y="2115490"/>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Virtual Tutor</a:t>
            </a:r>
          </a:p>
          <a:p>
            <a:pPr marL="285750" indent="-285750">
              <a:buFont typeface="Arial" panose="020B0604020202020204" pitchFamily="34" charset="0"/>
              <a:buChar char="•"/>
            </a:pPr>
            <a:r>
              <a:rPr lang="en-ZA" sz="1400" dirty="0">
                <a:solidFill>
                  <a:srgbClr val="156082"/>
                </a:solidFill>
              </a:rPr>
              <a:t>Language Learning</a:t>
            </a:r>
          </a:p>
          <a:p>
            <a:pPr marL="285750" indent="-285750">
              <a:buFont typeface="Arial" panose="020B0604020202020204" pitchFamily="34" charset="0"/>
              <a:buChar char="•"/>
            </a:pPr>
            <a:r>
              <a:rPr lang="en-ZA" sz="1400" dirty="0">
                <a:solidFill>
                  <a:srgbClr val="156082"/>
                </a:solidFill>
              </a:rPr>
              <a:t>Course Companion</a:t>
            </a:r>
          </a:p>
          <a:p>
            <a:pPr marL="285750" indent="-285750">
              <a:buFont typeface="Arial" panose="020B0604020202020204" pitchFamily="34" charset="0"/>
              <a:buChar char="•"/>
            </a:pPr>
            <a:r>
              <a:rPr lang="en-ZA" sz="1400" dirty="0">
                <a:solidFill>
                  <a:srgbClr val="156082"/>
                </a:solidFill>
              </a:rPr>
              <a:t>Course Comparisons</a:t>
            </a:r>
          </a:p>
          <a:p>
            <a:pPr marL="285750" indent="-285750">
              <a:buFont typeface="Arial" panose="020B0604020202020204" pitchFamily="34" charset="0"/>
              <a:buChar char="•"/>
            </a:pPr>
            <a:r>
              <a:rPr lang="en-ZA" sz="1400" dirty="0">
                <a:solidFill>
                  <a:srgbClr val="156082"/>
                </a:solidFill>
              </a:rPr>
              <a:t>Learning Path Planner</a:t>
            </a:r>
          </a:p>
        </p:txBody>
      </p:sp>
      <p:sp>
        <p:nvSpPr>
          <p:cNvPr id="25" name="Rectangle 24">
            <a:extLst>
              <a:ext uri="{FF2B5EF4-FFF2-40B4-BE49-F238E27FC236}">
                <a16:creationId xmlns:a16="http://schemas.microsoft.com/office/drawing/2014/main" id="{8C3B545B-147F-B288-700A-D1F4B2EC84A9}"/>
              </a:ext>
            </a:extLst>
          </p:cNvPr>
          <p:cNvSpPr/>
          <p:nvPr/>
        </p:nvSpPr>
        <p:spPr>
          <a:xfrm>
            <a:off x="6250605" y="2109186"/>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Code Assistance &amp; Reviewer</a:t>
            </a:r>
          </a:p>
          <a:p>
            <a:pPr marL="285750" indent="-285750">
              <a:buFont typeface="Arial" panose="020B0604020202020204" pitchFamily="34" charset="0"/>
              <a:buChar char="•"/>
            </a:pPr>
            <a:r>
              <a:rPr lang="en-ZA" sz="1400" dirty="0">
                <a:solidFill>
                  <a:srgbClr val="156082"/>
                </a:solidFill>
              </a:rPr>
              <a:t>Infrastructure Manager</a:t>
            </a:r>
          </a:p>
          <a:p>
            <a:pPr marL="285750" indent="-285750">
              <a:buFont typeface="Arial" panose="020B0604020202020204" pitchFamily="34" charset="0"/>
              <a:buChar char="•"/>
            </a:pPr>
            <a:r>
              <a:rPr lang="en-ZA" sz="1400" dirty="0">
                <a:solidFill>
                  <a:srgbClr val="156082"/>
                </a:solidFill>
              </a:rPr>
              <a:t>Data Analysis</a:t>
            </a:r>
          </a:p>
          <a:p>
            <a:pPr marL="285750" indent="-285750">
              <a:buFont typeface="Arial" panose="020B0604020202020204" pitchFamily="34" charset="0"/>
              <a:buChar char="•"/>
            </a:pPr>
            <a:r>
              <a:rPr lang="en-ZA" sz="1400" dirty="0">
                <a:solidFill>
                  <a:srgbClr val="156082"/>
                </a:solidFill>
              </a:rPr>
              <a:t>Reporter</a:t>
            </a:r>
          </a:p>
        </p:txBody>
      </p:sp>
      <p:sp>
        <p:nvSpPr>
          <p:cNvPr id="26" name="Rectangle 25">
            <a:extLst>
              <a:ext uri="{FF2B5EF4-FFF2-40B4-BE49-F238E27FC236}">
                <a16:creationId xmlns:a16="http://schemas.microsoft.com/office/drawing/2014/main" id="{504E0175-2775-1D3D-E887-941F91756EF6}"/>
              </a:ext>
            </a:extLst>
          </p:cNvPr>
          <p:cNvSpPr/>
          <p:nvPr/>
        </p:nvSpPr>
        <p:spPr>
          <a:xfrm>
            <a:off x="9093593" y="2109186"/>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Sentiment Analysis</a:t>
            </a:r>
          </a:p>
          <a:p>
            <a:pPr marL="285750" indent="-285750">
              <a:buFont typeface="Arial" panose="020B0604020202020204" pitchFamily="34" charset="0"/>
              <a:buChar char="•"/>
            </a:pPr>
            <a:r>
              <a:rPr lang="en-ZA" sz="1400" dirty="0">
                <a:solidFill>
                  <a:srgbClr val="156082"/>
                </a:solidFill>
              </a:rPr>
              <a:t>Proactive Support</a:t>
            </a:r>
          </a:p>
          <a:p>
            <a:pPr marL="285750" indent="-285750">
              <a:buFont typeface="Arial" panose="020B0604020202020204" pitchFamily="34" charset="0"/>
              <a:buChar char="•"/>
            </a:pPr>
            <a:r>
              <a:rPr lang="en-ZA" sz="1400" dirty="0">
                <a:solidFill>
                  <a:srgbClr val="156082"/>
                </a:solidFill>
              </a:rPr>
              <a:t>Product Training</a:t>
            </a:r>
          </a:p>
        </p:txBody>
      </p:sp>
      <p:sp>
        <p:nvSpPr>
          <p:cNvPr id="27" name="Rectangle 26">
            <a:extLst>
              <a:ext uri="{FF2B5EF4-FFF2-40B4-BE49-F238E27FC236}">
                <a16:creationId xmlns:a16="http://schemas.microsoft.com/office/drawing/2014/main" id="{6E547182-DDEF-393D-7877-B6153F1E301C}"/>
              </a:ext>
            </a:extLst>
          </p:cNvPr>
          <p:cNvSpPr/>
          <p:nvPr/>
        </p:nvSpPr>
        <p:spPr>
          <a:xfrm>
            <a:off x="469549" y="4469439"/>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Document Drafting &amp; Review</a:t>
            </a:r>
          </a:p>
          <a:p>
            <a:pPr marL="285750" indent="-285750">
              <a:buFont typeface="Arial" panose="020B0604020202020204" pitchFamily="34" charset="0"/>
              <a:buChar char="•"/>
            </a:pPr>
            <a:r>
              <a:rPr lang="en-ZA" sz="1400" dirty="0">
                <a:solidFill>
                  <a:srgbClr val="156082"/>
                </a:solidFill>
              </a:rPr>
              <a:t>Budgeting Assistance</a:t>
            </a:r>
          </a:p>
          <a:p>
            <a:pPr marL="285750" indent="-285750">
              <a:buFont typeface="Arial" panose="020B0604020202020204" pitchFamily="34" charset="0"/>
              <a:buChar char="•"/>
            </a:pPr>
            <a:r>
              <a:rPr lang="en-ZA" sz="1400" dirty="0">
                <a:solidFill>
                  <a:srgbClr val="156082"/>
                </a:solidFill>
              </a:rPr>
              <a:t>General HR Query Manager</a:t>
            </a:r>
          </a:p>
        </p:txBody>
      </p:sp>
      <p:sp>
        <p:nvSpPr>
          <p:cNvPr id="28" name="Rectangle 27">
            <a:extLst>
              <a:ext uri="{FF2B5EF4-FFF2-40B4-BE49-F238E27FC236}">
                <a16:creationId xmlns:a16="http://schemas.microsoft.com/office/drawing/2014/main" id="{2E999A83-A814-9B44-A1D9-897F96429DC8}"/>
              </a:ext>
            </a:extLst>
          </p:cNvPr>
          <p:cNvSpPr/>
          <p:nvPr/>
        </p:nvSpPr>
        <p:spPr>
          <a:xfrm>
            <a:off x="3360077" y="4475743"/>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Content Generation</a:t>
            </a:r>
          </a:p>
          <a:p>
            <a:pPr marL="285750" indent="-285750">
              <a:buFont typeface="Arial" panose="020B0604020202020204" pitchFamily="34" charset="0"/>
              <a:buChar char="•"/>
            </a:pPr>
            <a:r>
              <a:rPr lang="en-ZA" sz="1400" dirty="0">
                <a:solidFill>
                  <a:srgbClr val="156082"/>
                </a:solidFill>
              </a:rPr>
              <a:t>Design Ideation &amp; Capture</a:t>
            </a:r>
          </a:p>
          <a:p>
            <a:pPr marL="285750" indent="-285750">
              <a:buFont typeface="Arial" panose="020B0604020202020204" pitchFamily="34" charset="0"/>
              <a:buChar char="•"/>
            </a:pPr>
            <a:r>
              <a:rPr lang="en-ZA" sz="1400" dirty="0">
                <a:solidFill>
                  <a:srgbClr val="156082"/>
                </a:solidFill>
              </a:rPr>
              <a:t>Script Writer/Reviewer</a:t>
            </a:r>
          </a:p>
        </p:txBody>
      </p:sp>
      <p:sp>
        <p:nvSpPr>
          <p:cNvPr id="29" name="Rectangle 28">
            <a:extLst>
              <a:ext uri="{FF2B5EF4-FFF2-40B4-BE49-F238E27FC236}">
                <a16:creationId xmlns:a16="http://schemas.microsoft.com/office/drawing/2014/main" id="{36F6EE88-2FE6-CDB8-6D74-2BA6F4A6C18C}"/>
              </a:ext>
            </a:extLst>
          </p:cNvPr>
          <p:cNvSpPr/>
          <p:nvPr/>
        </p:nvSpPr>
        <p:spPr>
          <a:xfrm>
            <a:off x="6250605" y="4469439"/>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Medical Insights &amp; Translation</a:t>
            </a:r>
          </a:p>
          <a:p>
            <a:pPr marL="285750" indent="-285750">
              <a:buFont typeface="Arial" panose="020B0604020202020204" pitchFamily="34" charset="0"/>
              <a:buChar char="•"/>
            </a:pPr>
            <a:r>
              <a:rPr lang="en-ZA" sz="1400" dirty="0">
                <a:solidFill>
                  <a:srgbClr val="156082"/>
                </a:solidFill>
              </a:rPr>
              <a:t>Telemedicinal Admin &amp; Support</a:t>
            </a:r>
          </a:p>
          <a:p>
            <a:pPr marL="285750" indent="-285750">
              <a:buFont typeface="Arial" panose="020B0604020202020204" pitchFamily="34" charset="0"/>
              <a:buChar char="•"/>
            </a:pPr>
            <a:r>
              <a:rPr lang="en-ZA" sz="1400" dirty="0">
                <a:solidFill>
                  <a:srgbClr val="156082"/>
                </a:solidFill>
              </a:rPr>
              <a:t>Wellness Recommendation</a:t>
            </a:r>
          </a:p>
        </p:txBody>
      </p:sp>
      <p:sp>
        <p:nvSpPr>
          <p:cNvPr id="30" name="Rectangle 29">
            <a:extLst>
              <a:ext uri="{FF2B5EF4-FFF2-40B4-BE49-F238E27FC236}">
                <a16:creationId xmlns:a16="http://schemas.microsoft.com/office/drawing/2014/main" id="{774C2599-4383-036D-2C62-5F3D2D1EC085}"/>
              </a:ext>
            </a:extLst>
          </p:cNvPr>
          <p:cNvSpPr/>
          <p:nvPr/>
        </p:nvSpPr>
        <p:spPr>
          <a:xfrm>
            <a:off x="9093593" y="4469439"/>
            <a:ext cx="2524539" cy="1399327"/>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ZA" sz="1400" dirty="0">
                <a:solidFill>
                  <a:srgbClr val="156082"/>
                </a:solidFill>
              </a:rPr>
              <a:t>Energy Savings Monitor</a:t>
            </a:r>
          </a:p>
          <a:p>
            <a:pPr marL="285750" indent="-285750">
              <a:buFont typeface="Arial" panose="020B0604020202020204" pitchFamily="34" charset="0"/>
              <a:buChar char="•"/>
            </a:pPr>
            <a:r>
              <a:rPr lang="en-ZA" sz="1400" dirty="0">
                <a:solidFill>
                  <a:srgbClr val="156082"/>
                </a:solidFill>
              </a:rPr>
              <a:t>Sustainable Shopping</a:t>
            </a:r>
          </a:p>
          <a:p>
            <a:pPr marL="285750" indent="-285750">
              <a:buFont typeface="Arial" panose="020B0604020202020204" pitchFamily="34" charset="0"/>
              <a:buChar char="•"/>
            </a:pPr>
            <a:r>
              <a:rPr lang="en-ZA" sz="1400" dirty="0">
                <a:solidFill>
                  <a:srgbClr val="156082"/>
                </a:solidFill>
              </a:rPr>
              <a:t>Carbon Footprint Tracker</a:t>
            </a:r>
          </a:p>
        </p:txBody>
      </p:sp>
    </p:spTree>
    <p:extLst>
      <p:ext uri="{BB962C8B-B14F-4D97-AF65-F5344CB8AC3E}">
        <p14:creationId xmlns:p14="http://schemas.microsoft.com/office/powerpoint/2010/main" val="290846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3AD65101-BC73-7A18-DF95-9436BBD240C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71188C9A-A5E1-CC4C-AD12-86AE8D71AA8D}"/>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0F9D9450-64F4-A33C-D072-E18250E1F0F2}"/>
              </a:ext>
            </a:extLst>
          </p:cNvPr>
          <p:cNvSpPr/>
          <p:nvPr/>
        </p:nvSpPr>
        <p:spPr>
          <a:xfrm rot="10800000">
            <a:off x="-2" y="-9"/>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E1096FDA-9948-A416-262E-74F861A1AA23}"/>
              </a:ext>
            </a:extLst>
          </p:cNvPr>
          <p:cNvSpPr txBox="1"/>
          <p:nvPr/>
        </p:nvSpPr>
        <p:spPr>
          <a:xfrm>
            <a:off x="0" y="1359063"/>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Let’s Demo!</a:t>
            </a:r>
            <a:endParaRPr lang="en-ZA" sz="5334" b="1" dirty="0">
              <a:effectLst>
                <a:outerShdw blurRad="38100" dist="38100" dir="2700000" algn="tl">
                  <a:srgbClr val="000000">
                    <a:alpha val="43137"/>
                  </a:srgbClr>
                </a:outerShdw>
              </a:effectLst>
            </a:endParaRPr>
          </a:p>
        </p:txBody>
      </p:sp>
      <p:pic>
        <p:nvPicPr>
          <p:cNvPr id="3" name="Picture 5">
            <a:extLst>
              <a:ext uri="{FF2B5EF4-FFF2-40B4-BE49-F238E27FC236}">
                <a16:creationId xmlns:a16="http://schemas.microsoft.com/office/drawing/2014/main" id="{747CA54E-DFFC-C634-22E8-4E0CEBA76AA8}"/>
              </a:ext>
            </a:extLst>
          </p:cNvPr>
          <p:cNvPicPr>
            <a:picLocks noChangeAspect="1"/>
          </p:cNvPicPr>
          <p:nvPr/>
        </p:nvPicPr>
        <p:blipFill>
          <a:blip r:embed="rId4">
            <a:duotone>
              <a:prstClr val="black"/>
              <a:schemeClr val="accent4">
                <a:tint val="45000"/>
                <a:satMod val="400000"/>
              </a:schemeClr>
            </a:duotone>
          </a:blip>
          <a:srcRect/>
          <a:stretch>
            <a:fillRect/>
          </a:stretch>
        </p:blipFill>
        <p:spPr>
          <a:xfrm>
            <a:off x="5260635" y="2783928"/>
            <a:ext cx="1927914" cy="231350"/>
          </a:xfrm>
          <a:prstGeom prst="rect">
            <a:avLst/>
          </a:prstGeom>
        </p:spPr>
      </p:pic>
      <p:sp>
        <p:nvSpPr>
          <p:cNvPr id="5" name="TextBox 4">
            <a:extLst>
              <a:ext uri="{FF2B5EF4-FFF2-40B4-BE49-F238E27FC236}">
                <a16:creationId xmlns:a16="http://schemas.microsoft.com/office/drawing/2014/main" id="{9B301D14-6604-4BCF-0D26-BC7C01BD72C0}"/>
              </a:ext>
            </a:extLst>
          </p:cNvPr>
          <p:cNvSpPr txBox="1"/>
          <p:nvPr/>
        </p:nvSpPr>
        <p:spPr>
          <a:xfrm>
            <a:off x="4360909" y="2174221"/>
            <a:ext cx="3727367" cy="369332"/>
          </a:xfrm>
          <a:prstGeom prst="rect">
            <a:avLst/>
          </a:prstGeom>
          <a:noFill/>
        </p:spPr>
        <p:txBody>
          <a:bodyPr wrap="none" rtlCol="0">
            <a:spAutoFit/>
          </a:bodyPr>
          <a:lstStyle/>
          <a:p>
            <a:pPr algn="ctr"/>
            <a:r>
              <a:rPr lang="en-ZA" i="1" dirty="0"/>
              <a:t>A thing that does stuff – A lot of stuff</a:t>
            </a:r>
          </a:p>
        </p:txBody>
      </p:sp>
      <p:sp>
        <p:nvSpPr>
          <p:cNvPr id="6" name="TextBox 5">
            <a:extLst>
              <a:ext uri="{FF2B5EF4-FFF2-40B4-BE49-F238E27FC236}">
                <a16:creationId xmlns:a16="http://schemas.microsoft.com/office/drawing/2014/main" id="{9310E5EF-1AEF-585B-9057-E5AD9FADC68A}"/>
              </a:ext>
            </a:extLst>
          </p:cNvPr>
          <p:cNvSpPr txBox="1"/>
          <p:nvPr/>
        </p:nvSpPr>
        <p:spPr>
          <a:xfrm>
            <a:off x="3708225" y="3222501"/>
            <a:ext cx="4775603" cy="369332"/>
          </a:xfrm>
          <a:prstGeom prst="rect">
            <a:avLst/>
          </a:prstGeom>
          <a:noFill/>
        </p:spPr>
        <p:txBody>
          <a:bodyPr wrap="none" rtlCol="0">
            <a:spAutoFit/>
          </a:bodyPr>
          <a:lstStyle/>
          <a:p>
            <a:pPr algn="ctr"/>
            <a:r>
              <a:rPr lang="en-GB" i="1" dirty="0"/>
              <a:t>Find all the content from the presentation here:</a:t>
            </a:r>
            <a:endParaRPr lang="en-ZA" i="1" dirty="0"/>
          </a:p>
        </p:txBody>
      </p:sp>
      <p:sp>
        <p:nvSpPr>
          <p:cNvPr id="8" name="TextBox 7">
            <a:extLst>
              <a:ext uri="{FF2B5EF4-FFF2-40B4-BE49-F238E27FC236}">
                <a16:creationId xmlns:a16="http://schemas.microsoft.com/office/drawing/2014/main" id="{D91B8DE5-0586-5BE6-58CE-B7E6C38A29C4}"/>
              </a:ext>
            </a:extLst>
          </p:cNvPr>
          <p:cNvSpPr txBox="1"/>
          <p:nvPr/>
        </p:nvSpPr>
        <p:spPr>
          <a:xfrm>
            <a:off x="5268729" y="5455561"/>
            <a:ext cx="1821630" cy="253916"/>
          </a:xfrm>
          <a:prstGeom prst="rect">
            <a:avLst/>
          </a:prstGeom>
          <a:noFill/>
        </p:spPr>
        <p:txBody>
          <a:bodyPr wrap="square" rtlCol="0">
            <a:spAutoFit/>
          </a:bodyPr>
          <a:lstStyle/>
          <a:p>
            <a:pPr algn="ctr"/>
            <a:r>
              <a:rPr lang="en-ZA" sz="1050" i="1" dirty="0">
                <a:solidFill>
                  <a:schemeClr val="tx2"/>
                </a:solidFill>
              </a:rPr>
              <a:t>Jacqui.Muller@outlook.com</a:t>
            </a:r>
          </a:p>
        </p:txBody>
      </p:sp>
      <p:pic>
        <p:nvPicPr>
          <p:cNvPr id="13" name="Picture 12">
            <a:extLst>
              <a:ext uri="{FF2B5EF4-FFF2-40B4-BE49-F238E27FC236}">
                <a16:creationId xmlns:a16="http://schemas.microsoft.com/office/drawing/2014/main" id="{344D5007-4B25-92D2-CDD0-DC734CC2FB5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86045" y="3653369"/>
            <a:ext cx="1981926" cy="1981926"/>
          </a:xfrm>
          <a:prstGeom prst="rect">
            <a:avLst/>
          </a:prstGeom>
        </p:spPr>
      </p:pic>
      <p:pic>
        <p:nvPicPr>
          <p:cNvPr id="1030" name="Picture 6" descr="libdatachannel">
            <a:extLst>
              <a:ext uri="{FF2B5EF4-FFF2-40B4-BE49-F238E27FC236}">
                <a16:creationId xmlns:a16="http://schemas.microsoft.com/office/drawing/2014/main" id="{A41A80E3-D361-2299-50A7-90CA73740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681" y="4411121"/>
            <a:ext cx="500152" cy="50015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8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75AB8-EF1D-85F2-BE6E-D0F97CDDB5F5}"/>
            </a:ext>
          </a:extLst>
        </p:cNvPr>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AC7929A3-CC93-CBB9-863C-50840CE77668}"/>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57613750-AA37-9873-B0CE-617AB2E70884}"/>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16CDE5CC-FD04-63B7-1704-4CD445808770}"/>
              </a:ext>
            </a:extLst>
          </p:cNvPr>
          <p:cNvSpPr/>
          <p:nvPr/>
        </p:nvSpPr>
        <p:spPr>
          <a:xfrm rot="10800000">
            <a:off x="-2" y="-9"/>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E85797A2-9F8F-D305-6964-59ABD6C53ED2}"/>
              </a:ext>
            </a:extLst>
          </p:cNvPr>
          <p:cNvSpPr txBox="1"/>
          <p:nvPr/>
        </p:nvSpPr>
        <p:spPr>
          <a:xfrm>
            <a:off x="0" y="1359063"/>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Thank You!</a:t>
            </a:r>
            <a:endParaRPr lang="en-ZA" sz="5334" b="1" dirty="0">
              <a:effectLst>
                <a:outerShdw blurRad="38100" dist="38100" dir="2700000" algn="tl">
                  <a:srgbClr val="000000">
                    <a:alpha val="43137"/>
                  </a:srgbClr>
                </a:outerShdw>
              </a:effectLst>
            </a:endParaRPr>
          </a:p>
        </p:txBody>
      </p:sp>
      <p:pic>
        <p:nvPicPr>
          <p:cNvPr id="3" name="Picture 5">
            <a:extLst>
              <a:ext uri="{FF2B5EF4-FFF2-40B4-BE49-F238E27FC236}">
                <a16:creationId xmlns:a16="http://schemas.microsoft.com/office/drawing/2014/main" id="{61183942-46EA-A0EE-46C8-11DEA831C52F}"/>
              </a:ext>
            </a:extLst>
          </p:cNvPr>
          <p:cNvPicPr>
            <a:picLocks noChangeAspect="1"/>
          </p:cNvPicPr>
          <p:nvPr/>
        </p:nvPicPr>
        <p:blipFill>
          <a:blip r:embed="rId4">
            <a:duotone>
              <a:prstClr val="black"/>
              <a:schemeClr val="accent4">
                <a:tint val="45000"/>
                <a:satMod val="400000"/>
              </a:schemeClr>
            </a:duotone>
          </a:blip>
          <a:srcRect/>
          <a:stretch>
            <a:fillRect/>
          </a:stretch>
        </p:blipFill>
        <p:spPr>
          <a:xfrm>
            <a:off x="5260635" y="2783928"/>
            <a:ext cx="1927914" cy="231350"/>
          </a:xfrm>
          <a:prstGeom prst="rect">
            <a:avLst/>
          </a:prstGeom>
        </p:spPr>
      </p:pic>
      <p:sp>
        <p:nvSpPr>
          <p:cNvPr id="5" name="TextBox 4">
            <a:extLst>
              <a:ext uri="{FF2B5EF4-FFF2-40B4-BE49-F238E27FC236}">
                <a16:creationId xmlns:a16="http://schemas.microsoft.com/office/drawing/2014/main" id="{A5300D06-FB48-427C-E341-A2E779A5984E}"/>
              </a:ext>
            </a:extLst>
          </p:cNvPr>
          <p:cNvSpPr txBox="1"/>
          <p:nvPr/>
        </p:nvSpPr>
        <p:spPr>
          <a:xfrm>
            <a:off x="4563534" y="2174221"/>
            <a:ext cx="3322128" cy="369332"/>
          </a:xfrm>
          <a:prstGeom prst="rect">
            <a:avLst/>
          </a:prstGeom>
          <a:noFill/>
        </p:spPr>
        <p:txBody>
          <a:bodyPr wrap="none" rtlCol="0">
            <a:spAutoFit/>
          </a:bodyPr>
          <a:lstStyle/>
          <a:p>
            <a:pPr algn="ctr"/>
            <a:r>
              <a:rPr lang="en-ZA" i="1" dirty="0"/>
              <a:t>You’re welcome to ask me stuff!</a:t>
            </a:r>
          </a:p>
        </p:txBody>
      </p:sp>
      <p:sp>
        <p:nvSpPr>
          <p:cNvPr id="6" name="TextBox 5">
            <a:extLst>
              <a:ext uri="{FF2B5EF4-FFF2-40B4-BE49-F238E27FC236}">
                <a16:creationId xmlns:a16="http://schemas.microsoft.com/office/drawing/2014/main" id="{3377D461-4BC0-A920-4AD5-37726D64355D}"/>
              </a:ext>
            </a:extLst>
          </p:cNvPr>
          <p:cNvSpPr txBox="1"/>
          <p:nvPr/>
        </p:nvSpPr>
        <p:spPr>
          <a:xfrm>
            <a:off x="4329270" y="3222501"/>
            <a:ext cx="3533531" cy="369332"/>
          </a:xfrm>
          <a:prstGeom prst="rect">
            <a:avLst/>
          </a:prstGeom>
          <a:noFill/>
        </p:spPr>
        <p:txBody>
          <a:bodyPr wrap="none" rtlCol="0">
            <a:spAutoFit/>
          </a:bodyPr>
          <a:lstStyle/>
          <a:p>
            <a:pPr algn="ctr"/>
            <a:r>
              <a:rPr lang="en-GB" i="1" dirty="0"/>
              <a:t>If you haven’t yet, please connect!</a:t>
            </a:r>
            <a:endParaRPr lang="en-ZA" i="1" dirty="0"/>
          </a:p>
        </p:txBody>
      </p:sp>
      <p:sp>
        <p:nvSpPr>
          <p:cNvPr id="8" name="TextBox 7">
            <a:extLst>
              <a:ext uri="{FF2B5EF4-FFF2-40B4-BE49-F238E27FC236}">
                <a16:creationId xmlns:a16="http://schemas.microsoft.com/office/drawing/2014/main" id="{CB935AEA-DADC-A8D0-E1D6-FBB118F09744}"/>
              </a:ext>
            </a:extLst>
          </p:cNvPr>
          <p:cNvSpPr txBox="1"/>
          <p:nvPr/>
        </p:nvSpPr>
        <p:spPr>
          <a:xfrm>
            <a:off x="5367808" y="5713562"/>
            <a:ext cx="1821630" cy="253916"/>
          </a:xfrm>
          <a:prstGeom prst="rect">
            <a:avLst/>
          </a:prstGeom>
          <a:noFill/>
        </p:spPr>
        <p:txBody>
          <a:bodyPr wrap="square" rtlCol="0">
            <a:spAutoFit/>
          </a:bodyPr>
          <a:lstStyle/>
          <a:p>
            <a:pPr algn="ctr"/>
            <a:r>
              <a:rPr lang="en-ZA" sz="1050" i="1" dirty="0">
                <a:solidFill>
                  <a:schemeClr val="tx2"/>
                </a:solidFill>
              </a:rPr>
              <a:t>Jacqui.Muller@outlook.com</a:t>
            </a:r>
          </a:p>
        </p:txBody>
      </p:sp>
      <p:pic>
        <p:nvPicPr>
          <p:cNvPr id="7" name="Picture 6">
            <a:extLst>
              <a:ext uri="{FF2B5EF4-FFF2-40B4-BE49-F238E27FC236}">
                <a16:creationId xmlns:a16="http://schemas.microsoft.com/office/drawing/2014/main" id="{FADF41D5-CDC6-FBA8-135B-1366A3FF5EA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60635" y="3795292"/>
            <a:ext cx="2035976" cy="2035976"/>
          </a:xfrm>
          <a:prstGeom prst="rect">
            <a:avLst/>
          </a:prstGeom>
          <a:effectLst>
            <a:outerShdw blurRad="63500" sx="102000" sy="102000" algn="ctr" rotWithShape="0">
              <a:prstClr val="black">
                <a:alpha val="40000"/>
              </a:prstClr>
            </a:outerShdw>
          </a:effectLst>
        </p:spPr>
      </p:pic>
      <p:pic>
        <p:nvPicPr>
          <p:cNvPr id="9" name="Picture 2" descr="Linkedin logo png, Linkedin icon transparent png 18930585 PNG">
            <a:extLst>
              <a:ext uri="{FF2B5EF4-FFF2-40B4-BE49-F238E27FC236}">
                <a16:creationId xmlns:a16="http://schemas.microsoft.com/office/drawing/2014/main" id="{6F0AE75B-10BC-FD18-EC8B-CBF1951BF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732" y="4472445"/>
            <a:ext cx="687782" cy="68778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7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person sitting in front of several computers&#10;&#10;Description automatically generated">
            <a:extLst>
              <a:ext uri="{FF2B5EF4-FFF2-40B4-BE49-F238E27FC236}">
                <a16:creationId xmlns:a16="http://schemas.microsoft.com/office/drawing/2014/main" id="{81715319-C7C1-AA26-CD59-D414EFC571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938" t="15557" b="4233"/>
          <a:stretch/>
        </p:blipFill>
        <p:spPr>
          <a:xfrm>
            <a:off x="0" y="0"/>
            <a:ext cx="12192000" cy="6858000"/>
          </a:xfrm>
        </p:spPr>
      </p:pic>
      <p:sp>
        <p:nvSpPr>
          <p:cNvPr id="7" name="Oval 6">
            <a:extLst>
              <a:ext uri="{FF2B5EF4-FFF2-40B4-BE49-F238E27FC236}">
                <a16:creationId xmlns:a16="http://schemas.microsoft.com/office/drawing/2014/main" id="{930CC483-9663-0EA1-0CF8-98A8060B8060}"/>
              </a:ext>
            </a:extLst>
          </p:cNvPr>
          <p:cNvSpPr/>
          <p:nvPr/>
        </p:nvSpPr>
        <p:spPr>
          <a:xfrm>
            <a:off x="3410910" y="934417"/>
            <a:ext cx="4790072" cy="4637662"/>
          </a:xfrm>
          <a:prstGeom prst="ellipse">
            <a:avLst/>
          </a:prstGeom>
          <a:solidFill>
            <a:schemeClr val="bg2">
              <a:lumMod val="9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DD74AE73-C3C4-51D0-023D-37008FC13A95}"/>
              </a:ext>
            </a:extLst>
          </p:cNvPr>
          <p:cNvSpPr/>
          <p:nvPr/>
        </p:nvSpPr>
        <p:spPr>
          <a:xfrm>
            <a:off x="0" y="0"/>
            <a:ext cx="12192000" cy="6858000"/>
          </a:xfrm>
          <a:prstGeom prst="rect">
            <a:avLst/>
          </a:prstGeom>
          <a:solidFill>
            <a:schemeClr val="accent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47BFF052-E4FB-8197-A2F8-1A9088A39848}"/>
              </a:ext>
            </a:extLst>
          </p:cNvPr>
          <p:cNvSpPr txBox="1"/>
          <p:nvPr/>
        </p:nvSpPr>
        <p:spPr>
          <a:xfrm>
            <a:off x="4054152" y="1858297"/>
            <a:ext cx="3503588" cy="830997"/>
          </a:xfrm>
          <a:prstGeom prst="rect">
            <a:avLst/>
          </a:prstGeom>
          <a:noFill/>
        </p:spPr>
        <p:txBody>
          <a:bodyPr wrap="none" rtlCol="0">
            <a:spAutoFit/>
          </a:bodyPr>
          <a:lstStyle/>
          <a:p>
            <a:r>
              <a:rPr lang="en-ZA" sz="4800" dirty="0">
                <a:solidFill>
                  <a:schemeClr val="bg1"/>
                </a:solidFill>
                <a:effectLst>
                  <a:outerShdw blurRad="38100" dist="38100" dir="2700000" algn="tl">
                    <a:srgbClr val="000000">
                      <a:alpha val="43137"/>
                    </a:srgbClr>
                  </a:outerShdw>
                </a:effectLst>
              </a:rPr>
              <a:t>The World of</a:t>
            </a:r>
          </a:p>
        </p:txBody>
      </p:sp>
      <p:sp>
        <p:nvSpPr>
          <p:cNvPr id="9" name="TextBox 8">
            <a:extLst>
              <a:ext uri="{FF2B5EF4-FFF2-40B4-BE49-F238E27FC236}">
                <a16:creationId xmlns:a16="http://schemas.microsoft.com/office/drawing/2014/main" id="{4A05632D-2382-C5F2-B3CE-E6DFDA273963}"/>
              </a:ext>
            </a:extLst>
          </p:cNvPr>
          <p:cNvSpPr txBox="1"/>
          <p:nvPr/>
        </p:nvSpPr>
        <p:spPr>
          <a:xfrm>
            <a:off x="2554734" y="2391779"/>
            <a:ext cx="6792180" cy="2215991"/>
          </a:xfrm>
          <a:prstGeom prst="rect">
            <a:avLst/>
          </a:prstGeom>
          <a:noFill/>
        </p:spPr>
        <p:txBody>
          <a:bodyPr wrap="none" rtlCol="0">
            <a:spAutoFit/>
          </a:bodyPr>
          <a:lstStyle/>
          <a:p>
            <a:r>
              <a:rPr lang="en-ZA" sz="13800" dirty="0">
                <a:solidFill>
                  <a:schemeClr val="bg1"/>
                </a:solidFill>
                <a:effectLst>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192909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3832196-uhd_4096_2160_25fps">
            <a:hlinkClick r:id="" action="ppaction://media"/>
            <a:extLst>
              <a:ext uri="{FF2B5EF4-FFF2-40B4-BE49-F238E27FC236}">
                <a16:creationId xmlns:a16="http://schemas.microsoft.com/office/drawing/2014/main" id="{9DEBA54F-76FD-0757-0EB9-428CB32DAE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flipH="1" flipV="1">
            <a:off x="2312" y="-856"/>
            <a:ext cx="12192000" cy="6858856"/>
          </a:xfrm>
          <a:prstGeom prst="rect">
            <a:avLst/>
          </a:prstGeom>
        </p:spPr>
      </p:pic>
      <p:pic>
        <p:nvPicPr>
          <p:cNvPr id="3" name="Picture 2" descr="Two people sitting in a circle with a planet in the background&#10;&#10;Description automatically generated">
            <a:extLst>
              <a:ext uri="{FF2B5EF4-FFF2-40B4-BE49-F238E27FC236}">
                <a16:creationId xmlns:a16="http://schemas.microsoft.com/office/drawing/2014/main" id="{27D8820E-B6C9-AE51-2AA5-C643AA0F5EC9}"/>
              </a:ext>
            </a:extLst>
          </p:cNvPr>
          <p:cNvPicPr>
            <a:picLocks noChangeAspect="1"/>
          </p:cNvPicPr>
          <p:nvPr/>
        </p:nvPicPr>
        <p:blipFill>
          <a:blip r:embed="rId5">
            <a:alphaModFix amt="65000"/>
            <a:extLst>
              <a:ext uri="{BEBA8EAE-BF5A-486C-A8C5-ECC9F3942E4B}">
                <a14:imgProps xmlns:a14="http://schemas.microsoft.com/office/drawing/2010/main">
                  <a14:imgLayer r:embed="rId6">
                    <a14:imgEffect>
                      <a14:brightnessContrast bright="25000" contrast="-30000"/>
                    </a14:imgEffect>
                  </a14:imgLayer>
                </a14:imgProps>
              </a:ext>
              <a:ext uri="{28A0092B-C50C-407E-A947-70E740481C1C}">
                <a14:useLocalDpi xmlns:a14="http://schemas.microsoft.com/office/drawing/2010/main" val="0"/>
              </a:ext>
            </a:extLst>
          </a:blip>
          <a:stretch>
            <a:fillRect/>
          </a:stretch>
        </p:blipFill>
        <p:spPr>
          <a:xfrm>
            <a:off x="0" y="-1285"/>
            <a:ext cx="12192000" cy="6859284"/>
          </a:xfrm>
          <a:prstGeom prst="rect">
            <a:avLst/>
          </a:prstGeom>
        </p:spPr>
      </p:pic>
      <p:sp>
        <p:nvSpPr>
          <p:cNvPr id="4" name="TextBox 3">
            <a:extLst>
              <a:ext uri="{FF2B5EF4-FFF2-40B4-BE49-F238E27FC236}">
                <a16:creationId xmlns:a16="http://schemas.microsoft.com/office/drawing/2014/main" id="{FC2F92BC-DDFE-FD46-CE2C-2B277EB289CA}"/>
              </a:ext>
            </a:extLst>
          </p:cNvPr>
          <p:cNvSpPr txBox="1"/>
          <p:nvPr/>
        </p:nvSpPr>
        <p:spPr>
          <a:xfrm>
            <a:off x="-2312" y="530235"/>
            <a:ext cx="12192000" cy="1569660"/>
          </a:xfrm>
          <a:prstGeom prst="rect">
            <a:avLst/>
          </a:prstGeom>
          <a:noFill/>
        </p:spPr>
        <p:txBody>
          <a:bodyPr wrap="square" rtlCol="0">
            <a:spAutoFit/>
          </a:bodyPr>
          <a:lstStyle/>
          <a:p>
            <a:pPr algn="ctr"/>
            <a:r>
              <a:rPr lang="en-GB" sz="4800" dirty="0">
                <a:solidFill>
                  <a:schemeClr val="bg1"/>
                </a:solidFill>
                <a:effectLst>
                  <a:outerShdw blurRad="50800" dist="38100" dir="13500000" algn="br" rotWithShape="0">
                    <a:prstClr val="black">
                      <a:alpha val="40000"/>
                    </a:prstClr>
                  </a:outerShdw>
                </a:effectLst>
                <a:latin typeface="Berlin Sans FB" panose="020E0602020502020306" pitchFamily="34" charset="0"/>
              </a:rPr>
              <a:t>Hitchhikers Guide to</a:t>
            </a:r>
          </a:p>
          <a:p>
            <a:pPr algn="ctr"/>
            <a:r>
              <a:rPr lang="en-GB" sz="4800" dirty="0">
                <a:solidFill>
                  <a:schemeClr val="bg1"/>
                </a:solidFill>
                <a:effectLst>
                  <a:outerShdw blurRad="50800" dist="38100" dir="13500000" algn="br" rotWithShape="0">
                    <a:prstClr val="black">
                      <a:alpha val="40000"/>
                    </a:prstClr>
                  </a:outerShdw>
                </a:effectLst>
                <a:latin typeface="Berlin Sans FB" panose="020E0602020502020306" pitchFamily="34" charset="0"/>
              </a:rPr>
              <a:t>Context Grounding Your Copilot</a:t>
            </a:r>
            <a:endParaRPr lang="en-ZA" sz="4800" dirty="0">
              <a:solidFill>
                <a:schemeClr val="bg1"/>
              </a:solidFill>
              <a:effectLst>
                <a:outerShdw blurRad="50800" dist="38100" dir="13500000" algn="br" rotWithShape="0">
                  <a:prstClr val="black">
                    <a:alpha val="40000"/>
                  </a:prstClr>
                </a:outerShdw>
              </a:effectLst>
              <a:latin typeface="Berlin Sans FB" panose="020E0602020502020306" pitchFamily="34" charset="0"/>
            </a:endParaRPr>
          </a:p>
        </p:txBody>
      </p:sp>
      <p:sp>
        <p:nvSpPr>
          <p:cNvPr id="5" name="TextBox 4">
            <a:extLst>
              <a:ext uri="{FF2B5EF4-FFF2-40B4-BE49-F238E27FC236}">
                <a16:creationId xmlns:a16="http://schemas.microsoft.com/office/drawing/2014/main" id="{F5017384-F886-3FEA-635E-3FE373F6FB34}"/>
              </a:ext>
            </a:extLst>
          </p:cNvPr>
          <p:cNvSpPr txBox="1"/>
          <p:nvPr/>
        </p:nvSpPr>
        <p:spPr>
          <a:xfrm>
            <a:off x="5380432" y="5669022"/>
            <a:ext cx="1642822" cy="400110"/>
          </a:xfrm>
          <a:prstGeom prst="rect">
            <a:avLst/>
          </a:prstGeom>
          <a:noFill/>
        </p:spPr>
        <p:txBody>
          <a:bodyPr wrap="none" rtlCol="0">
            <a:spAutoFit/>
          </a:bodyPr>
          <a:lstStyle/>
          <a:p>
            <a:pPr algn="ctr"/>
            <a:r>
              <a:rPr lang="en-ZA" sz="2000" dirty="0">
                <a:solidFill>
                  <a:schemeClr val="bg1"/>
                </a:solidFill>
                <a:effectLst>
                  <a:outerShdw blurRad="50800" dist="38100" dir="13500000" algn="br" rotWithShape="0">
                    <a:prstClr val="black">
                      <a:alpha val="40000"/>
                    </a:prstClr>
                  </a:outerShdw>
                </a:effectLst>
                <a:latin typeface="Aptos" panose="020B0004020202020204" pitchFamily="34" charset="0"/>
              </a:rPr>
              <a:t>Jacqui Muller</a:t>
            </a:r>
          </a:p>
        </p:txBody>
      </p:sp>
      <p:sp>
        <p:nvSpPr>
          <p:cNvPr id="6" name="TextBox 5">
            <a:extLst>
              <a:ext uri="{FF2B5EF4-FFF2-40B4-BE49-F238E27FC236}">
                <a16:creationId xmlns:a16="http://schemas.microsoft.com/office/drawing/2014/main" id="{F61A7403-BCBE-7776-F865-608CA812A6CE}"/>
              </a:ext>
            </a:extLst>
          </p:cNvPr>
          <p:cNvSpPr txBox="1"/>
          <p:nvPr/>
        </p:nvSpPr>
        <p:spPr>
          <a:xfrm>
            <a:off x="105843" y="6173876"/>
            <a:ext cx="12192000" cy="307777"/>
          </a:xfrm>
          <a:prstGeom prst="rect">
            <a:avLst/>
          </a:prstGeom>
          <a:noFill/>
        </p:spPr>
        <p:txBody>
          <a:bodyPr wrap="square" rtlCol="0">
            <a:spAutoFit/>
          </a:bodyPr>
          <a:lstStyle/>
          <a:p>
            <a:pPr algn="ctr"/>
            <a:r>
              <a:rPr lang="en-ZA" sz="1400" i="1" dirty="0">
                <a:solidFill>
                  <a:schemeClr val="bg1"/>
                </a:solidFill>
                <a:effectLst>
                  <a:outerShdw blurRad="50800" dist="38100" dir="13500000" algn="br" rotWithShape="0">
                    <a:prstClr val="black">
                      <a:alpha val="40000"/>
                    </a:prstClr>
                  </a:outerShdw>
                </a:effectLst>
                <a:latin typeface="Aptos" panose="020B0004020202020204" pitchFamily="34" charset="0"/>
              </a:rPr>
              <a:t>Agents of AI: </a:t>
            </a:r>
            <a:r>
              <a:rPr lang="en-ZA" sz="1400" i="1" dirty="0" err="1">
                <a:solidFill>
                  <a:schemeClr val="bg1"/>
                </a:solidFill>
                <a:effectLst>
                  <a:outerShdw blurRad="50800" dist="38100" dir="13500000" algn="br" rotWithShape="0">
                    <a:prstClr val="black">
                      <a:alpha val="40000"/>
                    </a:prstClr>
                  </a:outerShdw>
                </a:effectLst>
                <a:latin typeface="Aptos" panose="020B0004020202020204" pitchFamily="34" charset="0"/>
              </a:rPr>
              <a:t>AgentCon</a:t>
            </a:r>
            <a:r>
              <a:rPr lang="en-ZA" sz="1400" i="1" dirty="0">
                <a:solidFill>
                  <a:schemeClr val="bg1"/>
                </a:solidFill>
                <a:effectLst>
                  <a:outerShdw blurRad="50800" dist="38100" dir="13500000" algn="br" rotWithShape="0">
                    <a:prstClr val="black">
                      <a:alpha val="40000"/>
                    </a:prstClr>
                  </a:outerShdw>
                </a:effectLst>
                <a:latin typeface="Aptos" panose="020B0004020202020204" pitchFamily="34" charset="0"/>
              </a:rPr>
              <a:t> 2025 - Johannesburg</a:t>
            </a:r>
          </a:p>
        </p:txBody>
      </p:sp>
    </p:spTree>
    <p:extLst>
      <p:ext uri="{BB962C8B-B14F-4D97-AF65-F5344CB8AC3E}">
        <p14:creationId xmlns:p14="http://schemas.microsoft.com/office/powerpoint/2010/main" val="257773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F2F44BA2-9117-161C-2E55-11CB9097885B}"/>
              </a:ext>
            </a:extLst>
          </p:cNvPr>
          <p:cNvSpPr/>
          <p:nvPr/>
        </p:nvSpPr>
        <p:spPr>
          <a:xfrm>
            <a:off x="-2496384" y="-39118"/>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Parallelogram 15">
            <a:extLst>
              <a:ext uri="{FF2B5EF4-FFF2-40B4-BE49-F238E27FC236}">
                <a16:creationId xmlns:a16="http://schemas.microsoft.com/office/drawing/2014/main" id="{0189A974-8E23-1E02-F3AF-4D445534122C}"/>
              </a:ext>
            </a:extLst>
          </p:cNvPr>
          <p:cNvSpPr/>
          <p:nvPr/>
        </p:nvSpPr>
        <p:spPr>
          <a:xfrm>
            <a:off x="4522687" y="0"/>
            <a:ext cx="8599423" cy="6858000"/>
          </a:xfrm>
          <a:prstGeom prst="parallelogram">
            <a:avLst>
              <a:gd name="adj" fmla="val 81566"/>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Parallelogram 7">
            <a:extLst>
              <a:ext uri="{FF2B5EF4-FFF2-40B4-BE49-F238E27FC236}">
                <a16:creationId xmlns:a16="http://schemas.microsoft.com/office/drawing/2014/main" id="{C6F8DD14-9FFC-8ED8-8348-D4CA28CCD8DD}"/>
              </a:ext>
            </a:extLst>
          </p:cNvPr>
          <p:cNvSpPr/>
          <p:nvPr/>
        </p:nvSpPr>
        <p:spPr>
          <a:xfrm>
            <a:off x="1966453"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7F6B8DB6-0BF8-6644-28DD-C45C6EC7C5DE}"/>
              </a:ext>
            </a:extLst>
          </p:cNvPr>
          <p:cNvSpPr txBox="1"/>
          <p:nvPr/>
        </p:nvSpPr>
        <p:spPr>
          <a:xfrm>
            <a:off x="526476" y="382181"/>
            <a:ext cx="6211957" cy="1200329"/>
          </a:xfrm>
          <a:prstGeom prst="rect">
            <a:avLst/>
          </a:prstGeom>
          <a:noFill/>
        </p:spPr>
        <p:txBody>
          <a:bodyPr wrap="none" rtlCol="0">
            <a:spAutoFit/>
          </a:bodyPr>
          <a:lstStyle/>
          <a:p>
            <a:r>
              <a:rPr lang="en-ZA" sz="7200" b="1" dirty="0">
                <a:ln w="12700">
                  <a:solidFill>
                    <a:schemeClr val="tx2"/>
                  </a:solidFill>
                </a:ln>
                <a:solidFill>
                  <a:schemeClr val="bg1"/>
                </a:solidFill>
                <a:effectLst>
                  <a:outerShdw blurRad="38100" dist="38100" dir="2700000" algn="tl">
                    <a:srgbClr val="000000">
                      <a:alpha val="43137"/>
                    </a:srgbClr>
                  </a:outerShdw>
                </a:effectLst>
                <a:latin typeface="Arial Rounded MT Bold" panose="020F0704030504030204" pitchFamily="34" charset="0"/>
              </a:rPr>
              <a:t>Jacqui Muller</a:t>
            </a:r>
          </a:p>
        </p:txBody>
      </p:sp>
      <p:sp>
        <p:nvSpPr>
          <p:cNvPr id="13" name="TextBox 12">
            <a:extLst>
              <a:ext uri="{FF2B5EF4-FFF2-40B4-BE49-F238E27FC236}">
                <a16:creationId xmlns:a16="http://schemas.microsoft.com/office/drawing/2014/main" id="{E78A4E54-1325-365D-89DD-7EE3246D4B39}"/>
              </a:ext>
            </a:extLst>
          </p:cNvPr>
          <p:cNvSpPr txBox="1"/>
          <p:nvPr/>
        </p:nvSpPr>
        <p:spPr>
          <a:xfrm>
            <a:off x="2909457" y="1350357"/>
            <a:ext cx="3377848" cy="307777"/>
          </a:xfrm>
          <a:prstGeom prst="rect">
            <a:avLst/>
          </a:prstGeom>
          <a:noFill/>
        </p:spPr>
        <p:txBody>
          <a:bodyPr wrap="none" rtlCol="0">
            <a:spAutoFit/>
          </a:bodyPr>
          <a:lstStyle/>
          <a:p>
            <a:r>
              <a:rPr lang="en-ZA" sz="1400" i="1" dirty="0">
                <a:solidFill>
                  <a:schemeClr val="tx2"/>
                </a:solidFill>
              </a:rPr>
              <a:t>Changing the world one solution at a time</a:t>
            </a:r>
          </a:p>
        </p:txBody>
      </p:sp>
      <p:sp>
        <p:nvSpPr>
          <p:cNvPr id="14" name="TextBox 13">
            <a:extLst>
              <a:ext uri="{FF2B5EF4-FFF2-40B4-BE49-F238E27FC236}">
                <a16:creationId xmlns:a16="http://schemas.microsoft.com/office/drawing/2014/main" id="{B2DB0482-AE33-19D4-27A2-C9A6FBFD35DD}"/>
              </a:ext>
            </a:extLst>
          </p:cNvPr>
          <p:cNvSpPr txBox="1"/>
          <p:nvPr/>
        </p:nvSpPr>
        <p:spPr>
          <a:xfrm>
            <a:off x="642223" y="1914034"/>
            <a:ext cx="5837382" cy="954107"/>
          </a:xfrm>
          <a:prstGeom prst="rect">
            <a:avLst/>
          </a:prstGeom>
          <a:noFill/>
        </p:spPr>
        <p:txBody>
          <a:bodyPr wrap="square" rtlCol="0">
            <a:spAutoFit/>
          </a:bodyPr>
          <a:lstStyle/>
          <a:p>
            <a:pPr algn="ctr"/>
            <a:r>
              <a:rPr lang="en-ZA" sz="1400" i="1" dirty="0">
                <a:solidFill>
                  <a:schemeClr val="tx2"/>
                </a:solidFill>
              </a:rPr>
              <a:t>UiPath MVP - Lecturer - Researcher - Solution Architect -</a:t>
            </a:r>
          </a:p>
          <a:p>
            <a:pPr algn="ctr"/>
            <a:r>
              <a:rPr lang="en-ZA" sz="1400" i="1" dirty="0">
                <a:solidFill>
                  <a:schemeClr val="tx2"/>
                </a:solidFill>
              </a:rPr>
              <a:t>Enterprise Architect - Senior Automation Developer - Process </a:t>
            </a:r>
          </a:p>
          <a:p>
            <a:pPr algn="ctr"/>
            <a:r>
              <a:rPr lang="en-ZA" sz="1400" i="1" dirty="0">
                <a:solidFill>
                  <a:schemeClr val="tx2"/>
                </a:solidFill>
              </a:rPr>
              <a:t>Analyst - Public Speaker - Business Owner - PhD Candidate -</a:t>
            </a:r>
          </a:p>
          <a:p>
            <a:pPr algn="ctr"/>
            <a:r>
              <a:rPr lang="en-ZA" sz="1400" i="1" dirty="0">
                <a:solidFill>
                  <a:schemeClr val="tx2"/>
                </a:solidFill>
              </a:rPr>
              <a:t>LinkedIn Top Voice - UiPath AI Ambassador of the Year - Blogger</a:t>
            </a:r>
          </a:p>
        </p:txBody>
      </p:sp>
      <p:sp>
        <p:nvSpPr>
          <p:cNvPr id="15" name="Rectangle 14">
            <a:extLst>
              <a:ext uri="{FF2B5EF4-FFF2-40B4-BE49-F238E27FC236}">
                <a16:creationId xmlns:a16="http://schemas.microsoft.com/office/drawing/2014/main" id="{4CB12A14-B867-6AB8-19A8-AB8BFB8B38F7}"/>
              </a:ext>
            </a:extLst>
          </p:cNvPr>
          <p:cNvSpPr/>
          <p:nvPr/>
        </p:nvSpPr>
        <p:spPr>
          <a:xfrm>
            <a:off x="540622" y="1863691"/>
            <a:ext cx="6031345" cy="1032731"/>
          </a:xfrm>
          <a:prstGeom prst="rect">
            <a:avLst/>
          </a:prstGeom>
          <a:noFill/>
          <a:ln w="12700">
            <a:solidFill>
              <a:schemeClr val="tx2"/>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54" name="Picture 6" descr="NWU Brand Store">
            <a:extLst>
              <a:ext uri="{FF2B5EF4-FFF2-40B4-BE49-F238E27FC236}">
                <a16:creationId xmlns:a16="http://schemas.microsoft.com/office/drawing/2014/main" id="{E48964F0-A276-A6ED-7F5F-A85E7AB37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056" y="3469781"/>
            <a:ext cx="1669911" cy="37216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37B5C2E-48CA-1027-5A30-966EFAE13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184" y="5461735"/>
            <a:ext cx="1644384" cy="41109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cartoon of a person with brown eyes&#10;&#10;Description automatically generated">
            <a:extLst>
              <a:ext uri="{FF2B5EF4-FFF2-40B4-BE49-F238E27FC236}">
                <a16:creationId xmlns:a16="http://schemas.microsoft.com/office/drawing/2014/main" id="{A449E56C-0C74-D703-2DFE-5F9D4D7603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50" y="3418878"/>
            <a:ext cx="1644384" cy="652152"/>
          </a:xfrm>
          <a:prstGeom prst="rect">
            <a:avLst/>
          </a:prstGeom>
          <a:effectLst>
            <a:outerShdw blurRad="63500" sx="102000" sy="102000" algn="ctr" rotWithShape="0">
              <a:prstClr val="black">
                <a:alpha val="40000"/>
              </a:prstClr>
            </a:outerShdw>
          </a:effectLst>
        </p:spPr>
      </p:pic>
      <p:pic>
        <p:nvPicPr>
          <p:cNvPr id="2058" name="Picture 10" descr="Ntt Logo History Ntt Data Logo Download Logo Icon Png Svg | Porn Sex ...">
            <a:extLst>
              <a:ext uri="{FF2B5EF4-FFF2-40B4-BE49-F238E27FC236}">
                <a16:creationId xmlns:a16="http://schemas.microsoft.com/office/drawing/2014/main" id="{B323648A-1805-A80E-686F-987042214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420" y="5524497"/>
            <a:ext cx="1644384" cy="26721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C2F512-58F5-A5B4-BD5B-98D42DEFCC50}"/>
              </a:ext>
            </a:extLst>
          </p:cNvPr>
          <p:cNvPicPr>
            <a:picLocks noChangeAspect="1"/>
          </p:cNvPicPr>
          <p:nvPr/>
        </p:nvPicPr>
        <p:blipFill rotWithShape="1">
          <a:blip r:embed="rId7">
            <a:extLst>
              <a:ext uri="{28A0092B-C50C-407E-A947-70E740481C1C}">
                <a14:useLocalDpi xmlns:a14="http://schemas.microsoft.com/office/drawing/2010/main" val="0"/>
              </a:ext>
            </a:extLst>
          </a:blip>
          <a:srcRect l="8606" t="28895" r="11061" b="28122"/>
          <a:stretch/>
        </p:blipFill>
        <p:spPr>
          <a:xfrm>
            <a:off x="2642287" y="3469762"/>
            <a:ext cx="1617960" cy="481883"/>
          </a:xfrm>
          <a:prstGeom prst="rect">
            <a:avLst/>
          </a:prstGeom>
          <a:effectLst>
            <a:outerShdw blurRad="63500" sx="102000" sy="102000" algn="ctr" rotWithShape="0">
              <a:prstClr val="black">
                <a:alpha val="40000"/>
              </a:prstClr>
            </a:outerShdw>
          </a:effectLst>
        </p:spPr>
      </p:pic>
      <p:pic>
        <p:nvPicPr>
          <p:cNvPr id="3" name="Picture 2" descr="A person smiling at camera&#10;&#10;Description automatically generated">
            <a:extLst>
              <a:ext uri="{FF2B5EF4-FFF2-40B4-BE49-F238E27FC236}">
                <a16:creationId xmlns:a16="http://schemas.microsoft.com/office/drawing/2014/main" id="{AC0E65C5-6AE1-C32A-03F2-06B3E2035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7033" y="39118"/>
            <a:ext cx="7190196" cy="6858000"/>
          </a:xfrm>
          <a:prstGeom prst="rect">
            <a:avLst/>
          </a:prstGeom>
        </p:spPr>
      </p:pic>
      <p:sp>
        <p:nvSpPr>
          <p:cNvPr id="6" name="Rectangle 5">
            <a:extLst>
              <a:ext uri="{FF2B5EF4-FFF2-40B4-BE49-F238E27FC236}">
                <a16:creationId xmlns:a16="http://schemas.microsoft.com/office/drawing/2014/main" id="{ACD4DD9F-4550-299F-6CA0-A6E3385D0B4C}"/>
              </a:ext>
            </a:extLst>
          </p:cNvPr>
          <p:cNvSpPr/>
          <p:nvPr/>
        </p:nvSpPr>
        <p:spPr>
          <a:xfrm>
            <a:off x="7512387" y="3802331"/>
            <a:ext cx="3755766" cy="3856314"/>
          </a:xfrm>
          <a:prstGeom prst="rect">
            <a:avLst/>
          </a:prstGeom>
          <a:ln>
            <a:noFill/>
          </a:ln>
          <a:effectLst>
            <a:softEdge rad="635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pic>
        <p:nvPicPr>
          <p:cNvPr id="10" name="Picture 9">
            <a:extLst>
              <a:ext uri="{FF2B5EF4-FFF2-40B4-BE49-F238E27FC236}">
                <a16:creationId xmlns:a16="http://schemas.microsoft.com/office/drawing/2014/main" id="{473AD919-029C-173A-7D13-DF79E58B601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330254" y="4642094"/>
            <a:ext cx="2035976" cy="2035976"/>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EB003859-BB5F-D7D4-1FDD-A8585945DA92}"/>
              </a:ext>
            </a:extLst>
          </p:cNvPr>
          <p:cNvSpPr txBox="1"/>
          <p:nvPr/>
        </p:nvSpPr>
        <p:spPr>
          <a:xfrm>
            <a:off x="8446410" y="6505822"/>
            <a:ext cx="1821630" cy="253916"/>
          </a:xfrm>
          <a:prstGeom prst="rect">
            <a:avLst/>
          </a:prstGeom>
          <a:noFill/>
        </p:spPr>
        <p:txBody>
          <a:bodyPr wrap="square" rtlCol="0">
            <a:spAutoFit/>
          </a:bodyPr>
          <a:lstStyle/>
          <a:p>
            <a:pPr algn="ctr"/>
            <a:r>
              <a:rPr lang="en-ZA" sz="1050" i="1" dirty="0">
                <a:solidFill>
                  <a:schemeClr val="tx2"/>
                </a:solidFill>
              </a:rPr>
              <a:t>Jacqui.Muller@outlook.com</a:t>
            </a:r>
          </a:p>
        </p:txBody>
      </p:sp>
      <p:pic>
        <p:nvPicPr>
          <p:cNvPr id="2050" name="Picture 2" descr="Linkedin logo png, Linkedin icon transparent png 18930585 PNG">
            <a:extLst>
              <a:ext uri="{FF2B5EF4-FFF2-40B4-BE49-F238E27FC236}">
                <a16:creationId xmlns:a16="http://schemas.microsoft.com/office/drawing/2014/main" id="{68CF0949-D160-40CE-7F64-0B27CBD6F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9390" y="5355795"/>
            <a:ext cx="687782" cy="68778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2" descr="IT Qualifications &amp; Courses | Belgium Campus ITversity">
            <a:extLst>
              <a:ext uri="{FF2B5EF4-FFF2-40B4-BE49-F238E27FC236}">
                <a16:creationId xmlns:a16="http://schemas.microsoft.com/office/drawing/2014/main" id="{82E4680D-EAEC-8385-E111-F94D8FA1CAB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9491"/>
          <a:stretch/>
        </p:blipFill>
        <p:spPr bwMode="auto">
          <a:xfrm>
            <a:off x="3671073" y="4192571"/>
            <a:ext cx="2577266" cy="95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7" descr="A black background with orange and pink text&#10;&#10;Description automatically generated">
            <a:extLst>
              <a:ext uri="{FF2B5EF4-FFF2-40B4-BE49-F238E27FC236}">
                <a16:creationId xmlns:a16="http://schemas.microsoft.com/office/drawing/2014/main" id="{B0F592DE-AD0D-5D22-7A15-C638264589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2781" y="4420861"/>
            <a:ext cx="2283257" cy="841368"/>
          </a:xfrm>
          <a:prstGeom prst="rect">
            <a:avLst/>
          </a:prstGeom>
          <a:noFill/>
          <a:effectLst>
            <a:outerShdw blurRad="63500" sx="102000" sy="102000" algn="ctr" rotWithShape="0">
              <a:prstClr val="black">
                <a:alpha val="40000"/>
              </a:prstClr>
            </a:outerShdw>
          </a:effectLst>
        </p:spPr>
      </p:pic>
      <p:pic>
        <p:nvPicPr>
          <p:cNvPr id="21" name="Picture 14" descr="uipath-logo | Grupo Novatech">
            <a:extLst>
              <a:ext uri="{FF2B5EF4-FFF2-40B4-BE49-F238E27FC236}">
                <a16:creationId xmlns:a16="http://schemas.microsoft.com/office/drawing/2014/main" id="{5DFB94CC-C035-1C18-8D01-8D8BDDDD56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6921" y="5383767"/>
            <a:ext cx="1248287" cy="5486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46169"/>
      </p:ext>
    </p:extLst>
  </p:cSld>
  <p:clrMapOvr>
    <a:masterClrMapping/>
  </p:clrMapOvr>
  <mc:AlternateContent xmlns:mc="http://schemas.openxmlformats.org/markup-compatibility/2006" xmlns:p14="http://schemas.microsoft.com/office/powerpoint/2010/main">
    <mc:Choice Requires="p14">
      <p:transition spd="slow" p14:dur="2000" advTm="18515"/>
    </mc:Choice>
    <mc:Fallback xmlns="">
      <p:transition spd="slow" advTm="185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D898-5090-565F-D71F-4D5043531F24}"/>
            </a:ext>
          </a:extLst>
        </p:cNvPr>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BBC1B52D-8D49-901E-5EB1-4B1C0B7B5EA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E2AC87AD-92BD-97EB-A9FF-A0525A55ED18}"/>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A69C844D-D79F-95F6-64C8-5AA66C4077F3}"/>
              </a:ext>
            </a:extLst>
          </p:cNvPr>
          <p:cNvSpPr/>
          <p:nvPr/>
        </p:nvSpPr>
        <p:spPr>
          <a:xfrm rot="10800000">
            <a:off x="-6" y="0"/>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4BA9394E-B335-8BFD-62BC-73BD4FD0C68A}"/>
              </a:ext>
            </a:extLst>
          </p:cNvPr>
          <p:cNvSpPr txBox="1"/>
          <p:nvPr/>
        </p:nvSpPr>
        <p:spPr>
          <a:xfrm>
            <a:off x="-3" y="2467619"/>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Hitchhikers Guide</a:t>
            </a:r>
            <a:endParaRPr lang="en-ZA" sz="5334" b="1" dirty="0">
              <a:effectLst>
                <a:outerShdw blurRad="38100" dist="38100" dir="2700000" algn="tl">
                  <a:srgbClr val="000000">
                    <a:alpha val="43137"/>
                  </a:srgbClr>
                </a:outerShdw>
              </a:effectLst>
            </a:endParaRPr>
          </a:p>
        </p:txBody>
      </p:sp>
      <p:pic>
        <p:nvPicPr>
          <p:cNvPr id="3" name="Picture 5">
            <a:extLst>
              <a:ext uri="{FF2B5EF4-FFF2-40B4-BE49-F238E27FC236}">
                <a16:creationId xmlns:a16="http://schemas.microsoft.com/office/drawing/2014/main" id="{0199A369-F91E-9F3F-C134-6138D6DE7C83}"/>
              </a:ext>
            </a:extLst>
          </p:cNvPr>
          <p:cNvPicPr>
            <a:picLocks noChangeAspect="1"/>
          </p:cNvPicPr>
          <p:nvPr/>
        </p:nvPicPr>
        <p:blipFill>
          <a:blip r:embed="rId4">
            <a:duotone>
              <a:prstClr val="black"/>
              <a:schemeClr val="accent4">
                <a:tint val="45000"/>
                <a:satMod val="400000"/>
              </a:schemeClr>
            </a:duotone>
          </a:blip>
          <a:srcRect/>
          <a:stretch>
            <a:fillRect/>
          </a:stretch>
        </p:blipFill>
        <p:spPr>
          <a:xfrm>
            <a:off x="5260631" y="3964626"/>
            <a:ext cx="1927914" cy="231350"/>
          </a:xfrm>
          <a:prstGeom prst="rect">
            <a:avLst/>
          </a:prstGeom>
        </p:spPr>
      </p:pic>
      <p:sp>
        <p:nvSpPr>
          <p:cNvPr id="5" name="TextBox 4">
            <a:extLst>
              <a:ext uri="{FF2B5EF4-FFF2-40B4-BE49-F238E27FC236}">
                <a16:creationId xmlns:a16="http://schemas.microsoft.com/office/drawing/2014/main" id="{17B2D866-15A4-9506-640E-F0B3FB42048B}"/>
              </a:ext>
            </a:extLst>
          </p:cNvPr>
          <p:cNvSpPr txBox="1"/>
          <p:nvPr/>
        </p:nvSpPr>
        <p:spPr>
          <a:xfrm>
            <a:off x="3822836" y="3282777"/>
            <a:ext cx="4803559" cy="369332"/>
          </a:xfrm>
          <a:prstGeom prst="rect">
            <a:avLst/>
          </a:prstGeom>
          <a:noFill/>
        </p:spPr>
        <p:txBody>
          <a:bodyPr wrap="none" rtlCol="0">
            <a:spAutoFit/>
          </a:bodyPr>
          <a:lstStyle/>
          <a:p>
            <a:pPr algn="ctr"/>
            <a:r>
              <a:rPr lang="en-ZA" i="1" dirty="0"/>
              <a:t>What comes first? The question or the answer?</a:t>
            </a:r>
          </a:p>
        </p:txBody>
      </p:sp>
      <p:pic>
        <p:nvPicPr>
          <p:cNvPr id="2052" name="Picture 4" descr="EVENTS">
            <a:extLst>
              <a:ext uri="{FF2B5EF4-FFF2-40B4-BE49-F238E27FC236}">
                <a16:creationId xmlns:a16="http://schemas.microsoft.com/office/drawing/2014/main" id="{53D3A849-19EC-E85B-FE8A-7484425CE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839" y="804978"/>
            <a:ext cx="2919499" cy="23576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28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7593F-FC74-E920-28BF-C63E6132C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42B0A-73B4-7BB4-E1B4-46C223EE5C5F}"/>
              </a:ext>
            </a:extLst>
          </p:cNvPr>
          <p:cNvSpPr>
            <a:spLocks noGrp="1"/>
          </p:cNvSpPr>
          <p:nvPr>
            <p:ph type="title"/>
          </p:nvPr>
        </p:nvSpPr>
        <p:spPr>
          <a:xfrm>
            <a:off x="360218" y="377327"/>
            <a:ext cx="10799618" cy="738664"/>
          </a:xfrm>
        </p:spPr>
        <p:txBody>
          <a:bodyPr>
            <a:normAutofit fontScale="90000"/>
          </a:bodyPr>
          <a:lstStyle/>
          <a:p>
            <a:pPr algn="ctr"/>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Hitchhikers Guide to the Galaxy – ELI5</a:t>
            </a:r>
          </a:p>
        </p:txBody>
      </p:sp>
      <p:sp>
        <p:nvSpPr>
          <p:cNvPr id="3" name="Parallelogram 2">
            <a:extLst>
              <a:ext uri="{FF2B5EF4-FFF2-40B4-BE49-F238E27FC236}">
                <a16:creationId xmlns:a16="http://schemas.microsoft.com/office/drawing/2014/main" id="{BDFC979B-2DF2-CF88-95B7-F89BCB233476}"/>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E7F54E5A-C8CB-C4B1-10C6-E24DCCFDFF3B}"/>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43F47000-76EA-FFEF-2898-C97DE88DEC74}"/>
              </a:ext>
            </a:extLst>
          </p:cNvPr>
          <p:cNvSpPr txBox="1"/>
          <p:nvPr/>
        </p:nvSpPr>
        <p:spPr>
          <a:xfrm>
            <a:off x="1" y="1924668"/>
            <a:ext cx="12191999" cy="369332"/>
          </a:xfrm>
          <a:prstGeom prst="rect">
            <a:avLst/>
          </a:prstGeom>
          <a:noFill/>
        </p:spPr>
        <p:txBody>
          <a:bodyPr wrap="square" rtlCol="0">
            <a:spAutoFit/>
          </a:bodyPr>
          <a:lstStyle/>
          <a:p>
            <a:pPr algn="ctr"/>
            <a:r>
              <a:rPr lang="en-ZA" dirty="0"/>
              <a:t>Once upon a time there was a </a:t>
            </a:r>
            <a:r>
              <a:rPr lang="en-ZA" i="1" dirty="0"/>
              <a:t>supercomputer</a:t>
            </a:r>
            <a:r>
              <a:rPr lang="en-ZA" dirty="0"/>
              <a:t> named </a:t>
            </a:r>
            <a:r>
              <a:rPr lang="en-ZA" b="1" dirty="0"/>
              <a:t>Deep Thought</a:t>
            </a:r>
          </a:p>
        </p:txBody>
      </p:sp>
      <p:sp>
        <p:nvSpPr>
          <p:cNvPr id="7" name="TextBox 6">
            <a:extLst>
              <a:ext uri="{FF2B5EF4-FFF2-40B4-BE49-F238E27FC236}">
                <a16:creationId xmlns:a16="http://schemas.microsoft.com/office/drawing/2014/main" id="{5784E070-B36F-57FD-2063-0D2943AA4F80}"/>
              </a:ext>
            </a:extLst>
          </p:cNvPr>
          <p:cNvSpPr txBox="1"/>
          <p:nvPr/>
        </p:nvSpPr>
        <p:spPr>
          <a:xfrm>
            <a:off x="0" y="2551908"/>
            <a:ext cx="12191999" cy="369332"/>
          </a:xfrm>
          <a:prstGeom prst="rect">
            <a:avLst/>
          </a:prstGeom>
          <a:noFill/>
        </p:spPr>
        <p:txBody>
          <a:bodyPr wrap="square" rtlCol="0">
            <a:spAutoFit/>
          </a:bodyPr>
          <a:lstStyle/>
          <a:p>
            <a:pPr algn="ctr"/>
            <a:r>
              <a:rPr lang="en-ZA" dirty="0"/>
              <a:t>It was created to calculate the </a:t>
            </a:r>
            <a:r>
              <a:rPr lang="en-ZA" i="1" dirty="0"/>
              <a:t>answer</a:t>
            </a:r>
            <a:r>
              <a:rPr lang="en-ZA" dirty="0"/>
              <a:t> to the </a:t>
            </a:r>
            <a:r>
              <a:rPr lang="en-ZA" b="1" i="1" u="sng" dirty="0"/>
              <a:t>Ultimate Question of Life, the Universe and Everything</a:t>
            </a:r>
            <a:r>
              <a:rPr lang="en-ZA" dirty="0"/>
              <a:t>.</a:t>
            </a:r>
          </a:p>
        </p:txBody>
      </p:sp>
      <p:sp>
        <p:nvSpPr>
          <p:cNvPr id="9" name="TextBox 8">
            <a:extLst>
              <a:ext uri="{FF2B5EF4-FFF2-40B4-BE49-F238E27FC236}">
                <a16:creationId xmlns:a16="http://schemas.microsoft.com/office/drawing/2014/main" id="{2DC56E03-068E-6E46-6CD7-ACE9F172F0AC}"/>
              </a:ext>
            </a:extLst>
          </p:cNvPr>
          <p:cNvSpPr txBox="1"/>
          <p:nvPr/>
        </p:nvSpPr>
        <p:spPr>
          <a:xfrm>
            <a:off x="1" y="3179148"/>
            <a:ext cx="12191999" cy="369332"/>
          </a:xfrm>
          <a:prstGeom prst="rect">
            <a:avLst/>
          </a:prstGeom>
          <a:noFill/>
        </p:spPr>
        <p:txBody>
          <a:bodyPr wrap="square" rtlCol="0">
            <a:spAutoFit/>
          </a:bodyPr>
          <a:lstStyle/>
          <a:p>
            <a:pPr algn="ctr"/>
            <a:r>
              <a:rPr lang="en-ZA" dirty="0"/>
              <a:t>The </a:t>
            </a:r>
            <a:r>
              <a:rPr lang="en-ZA" i="1" dirty="0"/>
              <a:t>question</a:t>
            </a:r>
            <a:r>
              <a:rPr lang="en-ZA" dirty="0"/>
              <a:t> was posed to </a:t>
            </a:r>
            <a:r>
              <a:rPr lang="en-ZA" b="1" dirty="0"/>
              <a:t>Deep Thought </a:t>
            </a:r>
            <a:r>
              <a:rPr lang="en-ZA" dirty="0"/>
              <a:t>on the day of the </a:t>
            </a:r>
            <a:r>
              <a:rPr lang="en-ZA" i="1" u="sng" dirty="0"/>
              <a:t>Great On-Turning</a:t>
            </a:r>
          </a:p>
        </p:txBody>
      </p:sp>
      <p:sp>
        <p:nvSpPr>
          <p:cNvPr id="10" name="TextBox 9">
            <a:extLst>
              <a:ext uri="{FF2B5EF4-FFF2-40B4-BE49-F238E27FC236}">
                <a16:creationId xmlns:a16="http://schemas.microsoft.com/office/drawing/2014/main" id="{398DF387-1326-AB0D-3705-63F920E0FE1C}"/>
              </a:ext>
            </a:extLst>
          </p:cNvPr>
          <p:cNvSpPr txBox="1"/>
          <p:nvPr/>
        </p:nvSpPr>
        <p:spPr>
          <a:xfrm>
            <a:off x="-1" y="3806388"/>
            <a:ext cx="12191999" cy="369332"/>
          </a:xfrm>
          <a:prstGeom prst="rect">
            <a:avLst/>
          </a:prstGeom>
          <a:noFill/>
        </p:spPr>
        <p:txBody>
          <a:bodyPr wrap="square" rtlCol="0">
            <a:spAutoFit/>
          </a:bodyPr>
          <a:lstStyle/>
          <a:p>
            <a:pPr algn="ctr"/>
            <a:r>
              <a:rPr lang="en-ZA" b="1" dirty="0"/>
              <a:t>Deep Thought </a:t>
            </a:r>
            <a:r>
              <a:rPr lang="en-ZA" dirty="0"/>
              <a:t>inevitably had a lot to think about and gave an ETA of </a:t>
            </a:r>
            <a:r>
              <a:rPr lang="en-ZA" b="1" i="1" dirty="0"/>
              <a:t>7.5 million years </a:t>
            </a:r>
            <a:r>
              <a:rPr lang="en-ZA" dirty="0"/>
              <a:t>for the </a:t>
            </a:r>
            <a:r>
              <a:rPr lang="en-ZA" i="1" dirty="0"/>
              <a:t>answer</a:t>
            </a:r>
          </a:p>
        </p:txBody>
      </p:sp>
      <p:sp>
        <p:nvSpPr>
          <p:cNvPr id="11" name="TextBox 10">
            <a:extLst>
              <a:ext uri="{FF2B5EF4-FFF2-40B4-BE49-F238E27FC236}">
                <a16:creationId xmlns:a16="http://schemas.microsoft.com/office/drawing/2014/main" id="{A54C7911-64FB-39BB-AF4F-584826772E70}"/>
              </a:ext>
            </a:extLst>
          </p:cNvPr>
          <p:cNvSpPr txBox="1"/>
          <p:nvPr/>
        </p:nvSpPr>
        <p:spPr>
          <a:xfrm>
            <a:off x="-2" y="4433628"/>
            <a:ext cx="12191999" cy="369332"/>
          </a:xfrm>
          <a:prstGeom prst="rect">
            <a:avLst/>
          </a:prstGeom>
          <a:noFill/>
        </p:spPr>
        <p:txBody>
          <a:bodyPr wrap="square" rtlCol="0">
            <a:spAutoFit/>
          </a:bodyPr>
          <a:lstStyle/>
          <a:p>
            <a:pPr algn="ctr"/>
            <a:r>
              <a:rPr lang="en-ZA" i="1" dirty="0"/>
              <a:t>7.5 million years later… There was an answer</a:t>
            </a:r>
          </a:p>
        </p:txBody>
      </p:sp>
      <p:sp>
        <p:nvSpPr>
          <p:cNvPr id="12" name="TextBox 11">
            <a:extLst>
              <a:ext uri="{FF2B5EF4-FFF2-40B4-BE49-F238E27FC236}">
                <a16:creationId xmlns:a16="http://schemas.microsoft.com/office/drawing/2014/main" id="{0876AC6D-6D67-88C3-6B05-10C6FC91CCA8}"/>
              </a:ext>
            </a:extLst>
          </p:cNvPr>
          <p:cNvSpPr txBox="1"/>
          <p:nvPr/>
        </p:nvSpPr>
        <p:spPr>
          <a:xfrm>
            <a:off x="-3" y="4989869"/>
            <a:ext cx="12191999" cy="646331"/>
          </a:xfrm>
          <a:prstGeom prst="rect">
            <a:avLst/>
          </a:prstGeom>
          <a:noFill/>
        </p:spPr>
        <p:txBody>
          <a:bodyPr wrap="square" rtlCol="0">
            <a:spAutoFit/>
          </a:bodyPr>
          <a:lstStyle/>
          <a:p>
            <a:pPr algn="ctr"/>
            <a:r>
              <a:rPr lang="en-ZA" sz="3600" b="1" i="1" dirty="0"/>
              <a:t>42</a:t>
            </a:r>
          </a:p>
        </p:txBody>
      </p:sp>
    </p:spTree>
    <p:extLst>
      <p:ext uri="{BB962C8B-B14F-4D97-AF65-F5344CB8AC3E}">
        <p14:creationId xmlns:p14="http://schemas.microsoft.com/office/powerpoint/2010/main" val="32196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1" nodeType="clickEffect">
                                  <p:stCondLst>
                                    <p:cond delay="0"/>
                                  </p:stCondLst>
                                  <p:childTnLst>
                                    <p:animClr clrSpc="hsl" dir="cw">
                                      <p:cBhvr override="childStyle">
                                        <p:cTn id="36" dur="500" fill="hold"/>
                                        <p:tgtEl>
                                          <p:spTgt spid="4">
                                            <p:txEl>
                                              <p:pRg st="0" end="0"/>
                                            </p:txEl>
                                          </p:spTgt>
                                        </p:tgtEl>
                                        <p:attrNameLst>
                                          <p:attrName>style.color</p:attrName>
                                        </p:attrNameLst>
                                      </p:cBhvr>
                                      <p:by>
                                        <p:hsl h="0" s="-12549" l="-25098"/>
                                      </p:by>
                                    </p:animClr>
                                    <p:animClr clrSpc="hsl" dir="cw">
                                      <p:cBhvr>
                                        <p:cTn id="37" dur="500" fill="hold"/>
                                        <p:tgtEl>
                                          <p:spTgt spid="4">
                                            <p:txEl>
                                              <p:pRg st="0" end="0"/>
                                            </p:txEl>
                                          </p:spTgt>
                                        </p:tgtEl>
                                        <p:attrNameLst>
                                          <p:attrName>fillcolor</p:attrName>
                                        </p:attrNameLst>
                                      </p:cBhvr>
                                      <p:by>
                                        <p:hsl h="0" s="-12549" l="-25098"/>
                                      </p:by>
                                    </p:animClr>
                                    <p:animClr clrSpc="hsl" dir="cw">
                                      <p:cBhvr>
                                        <p:cTn id="38" dur="500" fill="hold"/>
                                        <p:tgtEl>
                                          <p:spTgt spid="4">
                                            <p:txEl>
                                              <p:pRg st="0" end="0"/>
                                            </p:txEl>
                                          </p:spTgt>
                                        </p:tgtEl>
                                        <p:attrNameLst>
                                          <p:attrName>stroke.color</p:attrName>
                                        </p:attrNameLst>
                                      </p:cBhvr>
                                      <p:by>
                                        <p:hsl h="0" s="-12549" l="-25098"/>
                                      </p:by>
                                    </p:animClr>
                                    <p:set>
                                      <p:cBhvr>
                                        <p:cTn id="39" dur="50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allAtOnce"/>
      <p:bldP spid="7"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9A29-70F6-2D2F-7959-A6B7DA3CC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421A3-9EDD-1D5D-50AB-91119C55FEB7}"/>
              </a:ext>
            </a:extLst>
          </p:cNvPr>
          <p:cNvSpPr>
            <a:spLocks noGrp="1"/>
          </p:cNvSpPr>
          <p:nvPr>
            <p:ph type="title"/>
          </p:nvPr>
        </p:nvSpPr>
        <p:spPr>
          <a:xfrm>
            <a:off x="360218" y="377327"/>
            <a:ext cx="10799618" cy="738664"/>
          </a:xfrm>
        </p:spPr>
        <p:txBody>
          <a:bodyPr>
            <a:normAutofit fontScale="90000"/>
          </a:bodyPr>
          <a:lstStyle/>
          <a:p>
            <a:pPr algn="ctr"/>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But Wait… There’s more!</a:t>
            </a:r>
          </a:p>
        </p:txBody>
      </p:sp>
      <p:sp>
        <p:nvSpPr>
          <p:cNvPr id="3" name="Parallelogram 2">
            <a:extLst>
              <a:ext uri="{FF2B5EF4-FFF2-40B4-BE49-F238E27FC236}">
                <a16:creationId xmlns:a16="http://schemas.microsoft.com/office/drawing/2014/main" id="{8690F04F-C3CA-9133-EDEF-0BAD3BF528F7}"/>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91B073D9-CD12-4542-8DE5-26035B97CCD5}"/>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0D36493D-9755-8FEB-B28A-AEE60ACDC192}"/>
              </a:ext>
            </a:extLst>
          </p:cNvPr>
          <p:cNvSpPr txBox="1"/>
          <p:nvPr/>
        </p:nvSpPr>
        <p:spPr>
          <a:xfrm>
            <a:off x="1" y="1483991"/>
            <a:ext cx="12191999" cy="369332"/>
          </a:xfrm>
          <a:prstGeom prst="rect">
            <a:avLst/>
          </a:prstGeom>
          <a:noFill/>
        </p:spPr>
        <p:txBody>
          <a:bodyPr wrap="square" rtlCol="0">
            <a:spAutoFit/>
          </a:bodyPr>
          <a:lstStyle/>
          <a:p>
            <a:pPr algn="ctr"/>
            <a:r>
              <a:rPr lang="en-ZA" dirty="0"/>
              <a:t>The </a:t>
            </a:r>
            <a:r>
              <a:rPr lang="en-ZA" b="1" i="1" dirty="0"/>
              <a:t>ultimate answer </a:t>
            </a:r>
            <a:r>
              <a:rPr lang="en-ZA" i="1" dirty="0"/>
              <a:t>of </a:t>
            </a:r>
            <a:r>
              <a:rPr lang="en-ZA" b="1" i="1" dirty="0"/>
              <a:t>42</a:t>
            </a:r>
            <a:r>
              <a:rPr lang="en-ZA" i="1" dirty="0"/>
              <a:t> </a:t>
            </a:r>
            <a:r>
              <a:rPr lang="en-ZA" dirty="0"/>
              <a:t>was met with </a:t>
            </a:r>
            <a:r>
              <a:rPr lang="en-ZA" i="1" dirty="0"/>
              <a:t>great dismay</a:t>
            </a:r>
            <a:r>
              <a:rPr lang="en-ZA" dirty="0"/>
              <a:t>.</a:t>
            </a:r>
          </a:p>
        </p:txBody>
      </p:sp>
      <p:sp>
        <p:nvSpPr>
          <p:cNvPr id="7" name="TextBox 6">
            <a:extLst>
              <a:ext uri="{FF2B5EF4-FFF2-40B4-BE49-F238E27FC236}">
                <a16:creationId xmlns:a16="http://schemas.microsoft.com/office/drawing/2014/main" id="{93EB1840-7E53-BA49-D8EB-7C35A6A849CB}"/>
              </a:ext>
            </a:extLst>
          </p:cNvPr>
          <p:cNvSpPr txBox="1"/>
          <p:nvPr/>
        </p:nvSpPr>
        <p:spPr>
          <a:xfrm>
            <a:off x="0" y="2058475"/>
            <a:ext cx="12191999" cy="369332"/>
          </a:xfrm>
          <a:prstGeom prst="rect">
            <a:avLst/>
          </a:prstGeom>
          <a:noFill/>
        </p:spPr>
        <p:txBody>
          <a:bodyPr wrap="square" rtlCol="0">
            <a:spAutoFit/>
          </a:bodyPr>
          <a:lstStyle/>
          <a:p>
            <a:pPr algn="ctr"/>
            <a:r>
              <a:rPr lang="en-ZA" dirty="0"/>
              <a:t>And then </a:t>
            </a:r>
            <a:r>
              <a:rPr lang="en-ZA" b="1" dirty="0"/>
              <a:t>Deep Thought </a:t>
            </a:r>
            <a:r>
              <a:rPr lang="en-ZA" dirty="0"/>
              <a:t>said…</a:t>
            </a:r>
          </a:p>
        </p:txBody>
      </p:sp>
      <p:sp>
        <p:nvSpPr>
          <p:cNvPr id="9" name="TextBox 8">
            <a:extLst>
              <a:ext uri="{FF2B5EF4-FFF2-40B4-BE49-F238E27FC236}">
                <a16:creationId xmlns:a16="http://schemas.microsoft.com/office/drawing/2014/main" id="{B5FF8ECB-B703-D66D-5C3B-57D4FBE831AF}"/>
              </a:ext>
            </a:extLst>
          </p:cNvPr>
          <p:cNvSpPr txBox="1"/>
          <p:nvPr/>
        </p:nvSpPr>
        <p:spPr>
          <a:xfrm>
            <a:off x="1" y="2632959"/>
            <a:ext cx="12191999" cy="369332"/>
          </a:xfrm>
          <a:prstGeom prst="rect">
            <a:avLst/>
          </a:prstGeom>
          <a:noFill/>
        </p:spPr>
        <p:txBody>
          <a:bodyPr wrap="square" rtlCol="0">
            <a:spAutoFit/>
          </a:bodyPr>
          <a:lstStyle/>
          <a:p>
            <a:pPr algn="ctr"/>
            <a:r>
              <a:rPr lang="en-US" dirty="0"/>
              <a:t>"I think the problem, to be quite honest with you, </a:t>
            </a:r>
            <a:r>
              <a:rPr lang="en-US" b="1" u="sng" dirty="0"/>
              <a:t>is that you've never actually known what the question is</a:t>
            </a:r>
            <a:r>
              <a:rPr lang="en-US" dirty="0"/>
              <a:t>."</a:t>
            </a:r>
            <a:endParaRPr lang="en-ZA" dirty="0"/>
          </a:p>
        </p:txBody>
      </p:sp>
      <p:sp>
        <p:nvSpPr>
          <p:cNvPr id="10" name="TextBox 9">
            <a:extLst>
              <a:ext uri="{FF2B5EF4-FFF2-40B4-BE49-F238E27FC236}">
                <a16:creationId xmlns:a16="http://schemas.microsoft.com/office/drawing/2014/main" id="{318C147B-3608-DBD2-12F2-B202A732B9CC}"/>
              </a:ext>
            </a:extLst>
          </p:cNvPr>
          <p:cNvSpPr txBox="1"/>
          <p:nvPr/>
        </p:nvSpPr>
        <p:spPr>
          <a:xfrm>
            <a:off x="360218" y="3207443"/>
            <a:ext cx="11251560" cy="1477328"/>
          </a:xfrm>
          <a:prstGeom prst="rect">
            <a:avLst/>
          </a:prstGeom>
          <a:noFill/>
        </p:spPr>
        <p:txBody>
          <a:bodyPr wrap="square" rtlCol="0">
            <a:spAutoFit/>
          </a:bodyPr>
          <a:lstStyle/>
          <a:p>
            <a:pPr algn="ctr"/>
            <a:r>
              <a:rPr lang="en-US" dirty="0"/>
              <a:t>"I’ll have to </a:t>
            </a:r>
            <a:r>
              <a:rPr lang="en-US" b="1" i="1" dirty="0"/>
              <a:t>design another computer </a:t>
            </a:r>
            <a:r>
              <a:rPr lang="en-US" dirty="0"/>
              <a:t>to </a:t>
            </a:r>
            <a:r>
              <a:rPr lang="en-US" i="1" dirty="0"/>
              <a:t>work that out</a:t>
            </a:r>
            <a:r>
              <a:rPr lang="en-US" dirty="0"/>
              <a:t>. </a:t>
            </a:r>
          </a:p>
          <a:p>
            <a:pPr algn="ctr"/>
            <a:r>
              <a:rPr lang="en-US" dirty="0"/>
              <a:t>A </a:t>
            </a:r>
            <a:r>
              <a:rPr lang="en-US" i="1" dirty="0"/>
              <a:t>computer</a:t>
            </a:r>
            <a:r>
              <a:rPr lang="en-US" dirty="0"/>
              <a:t> that can calculate the </a:t>
            </a:r>
            <a:r>
              <a:rPr lang="en-US" i="1" u="sng" dirty="0"/>
              <a:t>Question to the Ultimate Answer</a:t>
            </a:r>
            <a:r>
              <a:rPr lang="en-US" dirty="0"/>
              <a:t>. </a:t>
            </a:r>
          </a:p>
          <a:p>
            <a:pPr algn="ctr"/>
            <a:r>
              <a:rPr lang="en-US" dirty="0"/>
              <a:t>A </a:t>
            </a:r>
            <a:r>
              <a:rPr lang="en-US" i="1" dirty="0"/>
              <a:t>computer</a:t>
            </a:r>
            <a:r>
              <a:rPr lang="en-US" dirty="0"/>
              <a:t> of such infinite and subtle complexity that </a:t>
            </a:r>
            <a:r>
              <a:rPr lang="en-US" i="1" dirty="0"/>
              <a:t>organic life </a:t>
            </a:r>
            <a:r>
              <a:rPr lang="en-US" dirty="0"/>
              <a:t>itself shall form part of its </a:t>
            </a:r>
            <a:r>
              <a:rPr lang="en-US" b="1" i="1" u="sng" dirty="0"/>
              <a:t>operational matrix</a:t>
            </a:r>
            <a:r>
              <a:rPr lang="en-US" dirty="0"/>
              <a:t>. </a:t>
            </a:r>
          </a:p>
          <a:p>
            <a:pPr algn="ctr"/>
            <a:r>
              <a:rPr lang="en-US" dirty="0"/>
              <a:t>And you yourselves shall take on </a:t>
            </a:r>
            <a:r>
              <a:rPr lang="en-US" i="1" dirty="0"/>
              <a:t>new forms </a:t>
            </a:r>
            <a:r>
              <a:rPr lang="en-US" dirty="0"/>
              <a:t>and go down into the </a:t>
            </a:r>
            <a:r>
              <a:rPr lang="en-US" i="1" dirty="0"/>
              <a:t>computer</a:t>
            </a:r>
            <a:r>
              <a:rPr lang="en-US" dirty="0"/>
              <a:t> to navigate its </a:t>
            </a:r>
          </a:p>
          <a:p>
            <a:pPr algn="ctr"/>
            <a:r>
              <a:rPr lang="en-US" b="1" dirty="0"/>
              <a:t>ten-million-year program</a:t>
            </a:r>
            <a:r>
              <a:rPr lang="en-US" dirty="0"/>
              <a:t>..."</a:t>
            </a:r>
            <a:endParaRPr lang="en-ZA" dirty="0"/>
          </a:p>
        </p:txBody>
      </p:sp>
      <p:sp>
        <p:nvSpPr>
          <p:cNvPr id="12" name="TextBox 11">
            <a:extLst>
              <a:ext uri="{FF2B5EF4-FFF2-40B4-BE49-F238E27FC236}">
                <a16:creationId xmlns:a16="http://schemas.microsoft.com/office/drawing/2014/main" id="{89BE0E6D-4FC7-667E-917E-71791C8ECA84}"/>
              </a:ext>
            </a:extLst>
          </p:cNvPr>
          <p:cNvSpPr txBox="1"/>
          <p:nvPr/>
        </p:nvSpPr>
        <p:spPr>
          <a:xfrm>
            <a:off x="-3" y="5166921"/>
            <a:ext cx="12191999" cy="369332"/>
          </a:xfrm>
          <a:prstGeom prst="rect">
            <a:avLst/>
          </a:prstGeom>
          <a:noFill/>
        </p:spPr>
        <p:txBody>
          <a:bodyPr wrap="square" rtlCol="0">
            <a:spAutoFit/>
          </a:bodyPr>
          <a:lstStyle/>
          <a:p>
            <a:pPr algn="ctr"/>
            <a:r>
              <a:rPr lang="en-ZA" i="1" dirty="0"/>
              <a:t>5 minutes before the answer was announced (10 million years later), Earth was destroyed</a:t>
            </a:r>
          </a:p>
        </p:txBody>
      </p:sp>
      <p:sp>
        <p:nvSpPr>
          <p:cNvPr id="6" name="TextBox 5">
            <a:extLst>
              <a:ext uri="{FF2B5EF4-FFF2-40B4-BE49-F238E27FC236}">
                <a16:creationId xmlns:a16="http://schemas.microsoft.com/office/drawing/2014/main" id="{681649CF-D8BF-2ED5-5843-9A8C59E1F10B}"/>
              </a:ext>
            </a:extLst>
          </p:cNvPr>
          <p:cNvSpPr txBox="1"/>
          <p:nvPr/>
        </p:nvSpPr>
        <p:spPr>
          <a:xfrm>
            <a:off x="1" y="5741405"/>
            <a:ext cx="12191999" cy="615553"/>
          </a:xfrm>
          <a:prstGeom prst="rect">
            <a:avLst/>
          </a:prstGeom>
          <a:noFill/>
        </p:spPr>
        <p:txBody>
          <a:bodyPr wrap="square" rtlCol="0">
            <a:spAutoFit/>
          </a:bodyPr>
          <a:lstStyle/>
          <a:p>
            <a:pPr algn="ctr"/>
            <a:r>
              <a:rPr lang="en-ZA" b="1" dirty="0"/>
              <a:t>[The End]</a:t>
            </a:r>
            <a:r>
              <a:rPr lang="en-ZA" dirty="0"/>
              <a:t> </a:t>
            </a:r>
          </a:p>
          <a:p>
            <a:pPr algn="ctr"/>
            <a:r>
              <a:rPr lang="en-ZA" sz="1600" dirty="0"/>
              <a:t>&lt;</a:t>
            </a:r>
            <a:r>
              <a:rPr lang="en-ZA" sz="1600" i="1" dirty="0"/>
              <a:t>waits patiently for the sequel&gt;</a:t>
            </a:r>
            <a:endParaRPr lang="en-ZA" b="1" dirty="0"/>
          </a:p>
        </p:txBody>
      </p:sp>
    </p:spTree>
    <p:extLst>
      <p:ext uri="{BB962C8B-B14F-4D97-AF65-F5344CB8AC3E}">
        <p14:creationId xmlns:p14="http://schemas.microsoft.com/office/powerpoint/2010/main" val="6375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949F7-D22F-1919-7EC6-A6528CDDFD64}"/>
            </a:ext>
          </a:extLst>
        </p:cNvPr>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23F7B070-B9B0-81A1-5CC2-D32ECFA8C4A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B50B5C8E-1B1C-53D5-050C-81C036E88933}"/>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46F62E81-DD6F-5902-C354-5A0DD58E2E81}"/>
              </a:ext>
            </a:extLst>
          </p:cNvPr>
          <p:cNvSpPr/>
          <p:nvPr/>
        </p:nvSpPr>
        <p:spPr>
          <a:xfrm rot="10800000">
            <a:off x="-2" y="-9"/>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41BB840B-30F1-A214-3BBB-0093E87B6E8B}"/>
              </a:ext>
            </a:extLst>
          </p:cNvPr>
          <p:cNvSpPr txBox="1"/>
          <p:nvPr/>
        </p:nvSpPr>
        <p:spPr>
          <a:xfrm>
            <a:off x="-3" y="2963378"/>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Context Grounding</a:t>
            </a:r>
            <a:endParaRPr lang="en-ZA" sz="5334"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17AADCAF-2A71-F7A3-B5C1-45CDB8C1B14E}"/>
              </a:ext>
            </a:extLst>
          </p:cNvPr>
          <p:cNvSpPr txBox="1"/>
          <p:nvPr/>
        </p:nvSpPr>
        <p:spPr>
          <a:xfrm>
            <a:off x="4457182" y="3778536"/>
            <a:ext cx="3534878" cy="369332"/>
          </a:xfrm>
          <a:prstGeom prst="rect">
            <a:avLst/>
          </a:prstGeom>
          <a:noFill/>
        </p:spPr>
        <p:txBody>
          <a:bodyPr wrap="none" rtlCol="0">
            <a:spAutoFit/>
          </a:bodyPr>
          <a:lstStyle/>
          <a:p>
            <a:pPr algn="ctr"/>
            <a:r>
              <a:rPr lang="en-ZA" i="1" dirty="0"/>
              <a:t>Genesis – start from the </a:t>
            </a:r>
            <a:r>
              <a:rPr lang="en-ZA" i="1" dirty="0" err="1"/>
              <a:t>beninging</a:t>
            </a:r>
            <a:endParaRPr lang="en-ZA" i="1" dirty="0"/>
          </a:p>
        </p:txBody>
      </p:sp>
      <p:pic>
        <p:nvPicPr>
          <p:cNvPr id="3074" name="Picture 2" descr="Book GIFs | GIFDB.com">
            <a:extLst>
              <a:ext uri="{FF2B5EF4-FFF2-40B4-BE49-F238E27FC236}">
                <a16:creationId xmlns:a16="http://schemas.microsoft.com/office/drawing/2014/main" id="{52D4A9F0-1625-40B4-9AA6-5DE1DC6844D6}"/>
              </a:ext>
            </a:extLst>
          </p:cNvPr>
          <p:cNvPicPr>
            <a:picLocks noChangeAspect="1" noChangeArrowheads="1"/>
          </p:cNvPicPr>
          <p:nvPr/>
        </p:nvPicPr>
        <p:blipFill>
          <a:blip r:embed="rId4">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5161780" y="863637"/>
            <a:ext cx="2279918" cy="227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6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6BCD-174B-6368-AF76-4B74348DE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4CE13-53A2-10E2-7055-AF269BBDE567}"/>
              </a:ext>
            </a:extLst>
          </p:cNvPr>
          <p:cNvSpPr>
            <a:spLocks noGrp="1"/>
          </p:cNvSpPr>
          <p:nvPr>
            <p:ph type="title"/>
          </p:nvPr>
        </p:nvSpPr>
        <p:spPr>
          <a:xfrm>
            <a:off x="360218" y="377327"/>
            <a:ext cx="11619476" cy="738664"/>
          </a:xfrm>
        </p:spPr>
        <p:txBody>
          <a:bodyPr>
            <a:noAutofit/>
          </a:bodyPr>
          <a:lstStyle/>
          <a:p>
            <a:r>
              <a:rPr lang="en-ZA" sz="4000" dirty="0">
                <a:solidFill>
                  <a:schemeClr val="tx2"/>
                </a:solidFill>
                <a:effectLst>
                  <a:outerShdw blurRad="38100" dist="38100" dir="2700000" algn="tl">
                    <a:srgbClr val="000000">
                      <a:alpha val="43137"/>
                    </a:srgbClr>
                  </a:outerShdw>
                </a:effectLst>
                <a:latin typeface="Aptos Display" panose="020B0004020202020204" pitchFamily="34" charset="0"/>
              </a:rPr>
              <a:t>The Concept of Context Grounding in Agents (Copilots)</a:t>
            </a:r>
          </a:p>
        </p:txBody>
      </p:sp>
      <p:sp>
        <p:nvSpPr>
          <p:cNvPr id="3" name="Parallelogram 2">
            <a:extLst>
              <a:ext uri="{FF2B5EF4-FFF2-40B4-BE49-F238E27FC236}">
                <a16:creationId xmlns:a16="http://schemas.microsoft.com/office/drawing/2014/main" id="{C2FD12AD-AAE6-FE3E-61B4-52A03534167A}"/>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2CA4236E-0888-E7E2-B1F0-A0F81421B5B7}"/>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diagram of a chatbot&#10;&#10;Description automatically generated">
            <a:extLst>
              <a:ext uri="{FF2B5EF4-FFF2-40B4-BE49-F238E27FC236}">
                <a16:creationId xmlns:a16="http://schemas.microsoft.com/office/drawing/2014/main" id="{C2E310CC-7EDF-7172-C601-749212D94F58}"/>
              </a:ext>
            </a:extLst>
          </p:cNvPr>
          <p:cNvPicPr>
            <a:picLocks noChangeAspect="1"/>
          </p:cNvPicPr>
          <p:nvPr/>
        </p:nvPicPr>
        <p:blipFill>
          <a:blip r:embed="rId2">
            <a:extLst>
              <a:ext uri="{28A0092B-C50C-407E-A947-70E740481C1C}">
                <a14:useLocalDpi xmlns:a14="http://schemas.microsoft.com/office/drawing/2010/main" val="0"/>
              </a:ext>
            </a:extLst>
          </a:blip>
          <a:srcRect b="79208"/>
          <a:stretch/>
        </p:blipFill>
        <p:spPr>
          <a:xfrm>
            <a:off x="2361113" y="1304652"/>
            <a:ext cx="7157459" cy="1108043"/>
          </a:xfrm>
          <a:prstGeom prst="rect">
            <a:avLst/>
          </a:prstGeom>
        </p:spPr>
      </p:pic>
      <p:sp>
        <p:nvSpPr>
          <p:cNvPr id="11" name="Rectangle 10">
            <a:extLst>
              <a:ext uri="{FF2B5EF4-FFF2-40B4-BE49-F238E27FC236}">
                <a16:creationId xmlns:a16="http://schemas.microsoft.com/office/drawing/2014/main" id="{205979EB-1097-9483-4814-2DD36BF6B1B6}"/>
              </a:ext>
            </a:extLst>
          </p:cNvPr>
          <p:cNvSpPr/>
          <p:nvPr/>
        </p:nvSpPr>
        <p:spPr>
          <a:xfrm>
            <a:off x="3712684" y="2454928"/>
            <a:ext cx="958468" cy="558186"/>
          </a:xfrm>
          <a:prstGeom prst="rect">
            <a:avLst/>
          </a:prstGeom>
          <a:solidFill>
            <a:schemeClr val="accent5">
              <a:lumMod val="20000"/>
              <a:lumOff val="80000"/>
            </a:schemeClr>
          </a:solidFill>
          <a:ln w="47625">
            <a:prstDash val="sys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ZA"/>
          </a:p>
        </p:txBody>
      </p:sp>
      <p:sp>
        <p:nvSpPr>
          <p:cNvPr id="12" name="Rectangle 11">
            <a:extLst>
              <a:ext uri="{FF2B5EF4-FFF2-40B4-BE49-F238E27FC236}">
                <a16:creationId xmlns:a16="http://schemas.microsoft.com/office/drawing/2014/main" id="{50B9D9B1-0A20-E2D8-E57F-DA8795D338E3}"/>
              </a:ext>
            </a:extLst>
          </p:cNvPr>
          <p:cNvSpPr/>
          <p:nvPr/>
        </p:nvSpPr>
        <p:spPr>
          <a:xfrm>
            <a:off x="6784556" y="2465945"/>
            <a:ext cx="949286" cy="558185"/>
          </a:xfrm>
          <a:prstGeom prst="rect">
            <a:avLst/>
          </a:prstGeom>
          <a:solidFill>
            <a:schemeClr val="accent6">
              <a:lumMod val="20000"/>
              <a:lumOff val="80000"/>
            </a:schemeClr>
          </a:solidFill>
          <a:ln w="47625">
            <a:prstDash val="sys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ZA"/>
          </a:p>
        </p:txBody>
      </p:sp>
      <p:pic>
        <p:nvPicPr>
          <p:cNvPr id="10" name="Picture 9" descr="A diagram of a chatbot&#10;&#10;Description automatically generated">
            <a:extLst>
              <a:ext uri="{FF2B5EF4-FFF2-40B4-BE49-F238E27FC236}">
                <a16:creationId xmlns:a16="http://schemas.microsoft.com/office/drawing/2014/main" id="{3CA496CB-5896-B032-B11F-8F2C80D792FA}"/>
              </a:ext>
            </a:extLst>
          </p:cNvPr>
          <p:cNvPicPr>
            <a:picLocks noChangeAspect="1"/>
          </p:cNvPicPr>
          <p:nvPr/>
        </p:nvPicPr>
        <p:blipFill>
          <a:blip r:embed="rId2">
            <a:extLst>
              <a:ext uri="{28A0092B-C50C-407E-A947-70E740481C1C}">
                <a14:useLocalDpi xmlns:a14="http://schemas.microsoft.com/office/drawing/2010/main" val="0"/>
              </a:ext>
            </a:extLst>
          </a:blip>
          <a:srcRect t="20792" b="51507"/>
          <a:stretch/>
        </p:blipFill>
        <p:spPr>
          <a:xfrm>
            <a:off x="2361111" y="2412695"/>
            <a:ext cx="7157459" cy="1476259"/>
          </a:xfrm>
          <a:prstGeom prst="rect">
            <a:avLst/>
          </a:prstGeom>
        </p:spPr>
      </p:pic>
      <p:pic>
        <p:nvPicPr>
          <p:cNvPr id="14" name="Picture 13" descr="A diagram of a chatbot&#10;&#10;Description automatically generated">
            <a:extLst>
              <a:ext uri="{FF2B5EF4-FFF2-40B4-BE49-F238E27FC236}">
                <a16:creationId xmlns:a16="http://schemas.microsoft.com/office/drawing/2014/main" id="{F45B74B8-B2A3-A15A-8DAA-D20423B5526E}"/>
              </a:ext>
            </a:extLst>
          </p:cNvPr>
          <p:cNvPicPr>
            <a:picLocks noChangeAspect="1"/>
          </p:cNvPicPr>
          <p:nvPr/>
        </p:nvPicPr>
        <p:blipFill>
          <a:blip r:embed="rId3">
            <a:extLst>
              <a:ext uri="{28A0092B-C50C-407E-A947-70E740481C1C}">
                <a14:useLocalDpi xmlns:a14="http://schemas.microsoft.com/office/drawing/2010/main" val="0"/>
              </a:ext>
            </a:extLst>
          </a:blip>
          <a:srcRect t="48906"/>
          <a:stretch/>
        </p:blipFill>
        <p:spPr>
          <a:xfrm>
            <a:off x="2311110" y="3899971"/>
            <a:ext cx="7257459" cy="2800070"/>
          </a:xfrm>
          <a:prstGeom prst="rect">
            <a:avLst/>
          </a:prstGeom>
        </p:spPr>
      </p:pic>
      <p:pic>
        <p:nvPicPr>
          <p:cNvPr id="15" name="Picture 6" descr="Wow Om Nom Sticker - Wow Om nom Cut the rope - Discover &amp; Share GIFs">
            <a:extLst>
              <a:ext uri="{FF2B5EF4-FFF2-40B4-BE49-F238E27FC236}">
                <a16:creationId xmlns:a16="http://schemas.microsoft.com/office/drawing/2014/main" id="{E523F5C3-D15D-1FF6-69D2-019539EB0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18" y="5173861"/>
            <a:ext cx="1526180" cy="152618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Folded Corner 18">
            <a:extLst>
              <a:ext uri="{FF2B5EF4-FFF2-40B4-BE49-F238E27FC236}">
                <a16:creationId xmlns:a16="http://schemas.microsoft.com/office/drawing/2014/main" id="{761B8F5D-08D5-BF5B-4F69-8EF89897CD83}"/>
              </a:ext>
            </a:extLst>
          </p:cNvPr>
          <p:cNvSpPr/>
          <p:nvPr/>
        </p:nvSpPr>
        <p:spPr>
          <a:xfrm flipH="1">
            <a:off x="9239478" y="1262418"/>
            <a:ext cx="2952521" cy="1086521"/>
          </a:xfrm>
          <a:prstGeom prst="foldedCorner">
            <a:avLst>
              <a:gd name="adj" fmla="val 41788"/>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800" b="1" dirty="0"/>
          </a:p>
        </p:txBody>
      </p:sp>
      <p:sp>
        <p:nvSpPr>
          <p:cNvPr id="20" name="TextBox 19">
            <a:extLst>
              <a:ext uri="{FF2B5EF4-FFF2-40B4-BE49-F238E27FC236}">
                <a16:creationId xmlns:a16="http://schemas.microsoft.com/office/drawing/2014/main" id="{F6A4272F-48EB-E163-F294-57DB8BFF45F1}"/>
              </a:ext>
            </a:extLst>
          </p:cNvPr>
          <p:cNvSpPr txBox="1"/>
          <p:nvPr/>
        </p:nvSpPr>
        <p:spPr>
          <a:xfrm>
            <a:off x="9688233" y="1440580"/>
            <a:ext cx="2291461" cy="646331"/>
          </a:xfrm>
          <a:prstGeom prst="rect">
            <a:avLst/>
          </a:prstGeom>
          <a:noFill/>
        </p:spPr>
        <p:txBody>
          <a:bodyPr wrap="none" rtlCol="0">
            <a:spAutoFit/>
          </a:bodyPr>
          <a:lstStyle/>
          <a:p>
            <a:r>
              <a:rPr lang="en-ZA" sz="3600" b="1" dirty="0">
                <a:solidFill>
                  <a:schemeClr val="bg1"/>
                </a:solidFill>
                <a:effectLst>
                  <a:outerShdw blurRad="38100" dist="38100" dir="2700000" algn="tl">
                    <a:srgbClr val="000000">
                      <a:alpha val="43137"/>
                    </a:srgbClr>
                  </a:outerShdw>
                </a:effectLst>
              </a:rPr>
              <a:t>Agentic AI</a:t>
            </a:r>
          </a:p>
        </p:txBody>
      </p:sp>
      <p:sp>
        <p:nvSpPr>
          <p:cNvPr id="21" name="Rectangle 20">
            <a:extLst>
              <a:ext uri="{FF2B5EF4-FFF2-40B4-BE49-F238E27FC236}">
                <a16:creationId xmlns:a16="http://schemas.microsoft.com/office/drawing/2014/main" id="{6D1FFDDD-DD2D-B50C-F834-61822E15A705}"/>
              </a:ext>
            </a:extLst>
          </p:cNvPr>
          <p:cNvSpPr/>
          <p:nvPr/>
        </p:nvSpPr>
        <p:spPr>
          <a:xfrm>
            <a:off x="4786489" y="3888955"/>
            <a:ext cx="1869842" cy="2783980"/>
          </a:xfrm>
          <a:prstGeom prst="rect">
            <a:avLst/>
          </a:prstGeom>
          <a:noFill/>
          <a:ln w="44450" cmpd="dbl">
            <a:solidFill>
              <a:schemeClr val="accent4">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TextBox 21">
            <a:extLst>
              <a:ext uri="{FF2B5EF4-FFF2-40B4-BE49-F238E27FC236}">
                <a16:creationId xmlns:a16="http://schemas.microsoft.com/office/drawing/2014/main" id="{10355E3B-4E2B-53CF-4BB8-118CEB5DD9A9}"/>
              </a:ext>
            </a:extLst>
          </p:cNvPr>
          <p:cNvSpPr txBox="1"/>
          <p:nvPr/>
        </p:nvSpPr>
        <p:spPr>
          <a:xfrm>
            <a:off x="3304015" y="4019096"/>
            <a:ext cx="1501758" cy="307777"/>
          </a:xfrm>
          <a:prstGeom prst="rect">
            <a:avLst/>
          </a:prstGeom>
          <a:noFill/>
        </p:spPr>
        <p:txBody>
          <a:bodyPr wrap="none" rtlCol="0">
            <a:spAutoFit/>
          </a:bodyPr>
          <a:lstStyle/>
          <a:p>
            <a:r>
              <a:rPr lang="en-ZA" sz="1400" i="1" dirty="0"/>
              <a:t>Chatbot vs Agent</a:t>
            </a:r>
          </a:p>
        </p:txBody>
      </p:sp>
    </p:spTree>
    <p:extLst>
      <p:ext uri="{BB962C8B-B14F-4D97-AF65-F5344CB8AC3E}">
        <p14:creationId xmlns:p14="http://schemas.microsoft.com/office/powerpoint/2010/main" val="331663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p:bldP spid="21"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B7DFD-398D-A676-6150-5CDFCCD0FFE2}"/>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810436B2-3D62-4793-6BBA-41A20EFA3480}"/>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C76ED61F-6E8A-8BE9-792D-05435E8CBED7}"/>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Untitled video - Made with Clipchamp">
            <a:hlinkClick r:id="" action="ppaction://media"/>
            <a:extLst>
              <a:ext uri="{FF2B5EF4-FFF2-40B4-BE49-F238E27FC236}">
                <a16:creationId xmlns:a16="http://schemas.microsoft.com/office/drawing/2014/main" id="{F868CA48-939D-2AA8-E4DE-AACBFB8CA686}"/>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13597" b="13632"/>
          <a:stretch/>
        </p:blipFill>
        <p:spPr>
          <a:xfrm>
            <a:off x="386901" y="1548403"/>
            <a:ext cx="11418198" cy="4673895"/>
          </a:xfrm>
          <a:prstGeom prst="rect">
            <a:avLst/>
          </a:prstGeom>
          <a:effectLst>
            <a:outerShdw blurRad="63500" sx="102000" sy="102000" algn="ctr" rotWithShape="0">
              <a:prstClr val="black">
                <a:alpha val="40000"/>
              </a:prstClr>
            </a:outerShdw>
          </a:effectLst>
        </p:spPr>
      </p:pic>
      <p:pic>
        <p:nvPicPr>
          <p:cNvPr id="3076" name="Picture 4" descr="Bookworm GIFs | Tenor">
            <a:extLst>
              <a:ext uri="{FF2B5EF4-FFF2-40B4-BE49-F238E27FC236}">
                <a16:creationId xmlns:a16="http://schemas.microsoft.com/office/drawing/2014/main" id="{487B04DC-01F7-402A-3DDD-57B0558404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7356" y="3885350"/>
            <a:ext cx="2348279" cy="236007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D004A73-3A4A-9629-72A7-92385A05673A}"/>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Prompting Existing Knowledge</a:t>
            </a:r>
          </a:p>
        </p:txBody>
      </p:sp>
    </p:spTree>
    <p:extLst>
      <p:ext uri="{BB962C8B-B14F-4D97-AF65-F5344CB8AC3E}">
        <p14:creationId xmlns:p14="http://schemas.microsoft.com/office/powerpoint/2010/main" val="9812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93" fill="hold"/>
                                        <p:tgtEl>
                                          <p:spTgt spid="2"/>
                                        </p:tgtEl>
                                      </p:cBhvr>
                                    </p:cmd>
                                  </p:childTnLst>
                                </p:cTn>
                              </p:par>
                              <p:par>
                                <p:cTn id="7" presetID="1" presetClass="entr" presetSubtype="0" fill="hold" nodeType="withEffect">
                                  <p:stCondLst>
                                    <p:cond delay="700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1848</TotalTime>
  <Words>1571</Words>
  <Application>Microsoft Office PowerPoint</Application>
  <PresentationFormat>Widescreen</PresentationFormat>
  <Paragraphs>123</Paragraphs>
  <Slides>15</Slides>
  <Notes>8</Notes>
  <HiddenSlides>2</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Arial</vt:lpstr>
      <vt:lpstr>Arial Rounded MT Bold</vt:lpstr>
      <vt:lpstr>Berlin Sans FB</vt:lpstr>
      <vt:lpstr>rubik</vt:lpstr>
      <vt:lpstr>Office Theme</vt:lpstr>
      <vt:lpstr>PowerPoint Presentation</vt:lpstr>
      <vt:lpstr>PowerPoint Presentation</vt:lpstr>
      <vt:lpstr>PowerPoint Presentation</vt:lpstr>
      <vt:lpstr>PowerPoint Presentation</vt:lpstr>
      <vt:lpstr>Hitchhikers Guide to the Galaxy – ELI5</vt:lpstr>
      <vt:lpstr>But Wait… There’s more!</vt:lpstr>
      <vt:lpstr>PowerPoint Presentation</vt:lpstr>
      <vt:lpstr>The Concept of Context Grounding in Agents (Copilots)</vt:lpstr>
      <vt:lpstr>Prompting Existing Knowledge</vt:lpstr>
      <vt:lpstr>Prompting Existing Knowledge – With Context</vt:lpstr>
      <vt:lpstr>Limiting the Knowledge</vt:lpstr>
      <vt:lpstr>“But WHY (and how)?” Use Cases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Jacqui Muller</dc:creator>
  <cp:lastModifiedBy>Jacqui Muller</cp:lastModifiedBy>
  <cp:revision>16</cp:revision>
  <dcterms:created xsi:type="dcterms:W3CDTF">2024-10-14T19:21:44Z</dcterms:created>
  <dcterms:modified xsi:type="dcterms:W3CDTF">2025-01-19T10:33:53Z</dcterms:modified>
</cp:coreProperties>
</file>